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1" r:id="rId4"/>
    <p:sldId id="263" r:id="rId5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0000"/>
    <a:srgbClr val="A7B793"/>
    <a:srgbClr val="996633"/>
    <a:srgbClr val="E6E6E6"/>
    <a:srgbClr val="ABB09A"/>
    <a:srgbClr val="B2B298"/>
    <a:srgbClr val="9DAD9F"/>
    <a:srgbClr val="67AF28"/>
    <a:srgbClr val="007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3"/>
    <p:restoredTop sz="96391" autoAdjust="0"/>
  </p:normalViewPr>
  <p:slideViewPr>
    <p:cSldViewPr snapToGrid="0" snapToObjects="1">
      <p:cViewPr>
        <p:scale>
          <a:sx n="112" d="100"/>
          <a:sy n="112" d="100"/>
        </p:scale>
        <p:origin x="784" y="-1492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7" rIns="91431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31" tIns="45717" rIns="91431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oi.0101.co.jp/vo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izkoryu@tokyo-cci.or.j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7CF460-4230-6799-AB63-775D67B57D73}"/>
              </a:ext>
            </a:extLst>
          </p:cNvPr>
          <p:cNvSpPr/>
          <p:nvPr/>
        </p:nvSpPr>
        <p:spPr>
          <a:xfrm>
            <a:off x="204166" y="8156787"/>
            <a:ext cx="7140133" cy="604819"/>
          </a:xfrm>
          <a:prstGeom prst="rect">
            <a:avLst/>
          </a:prstGeom>
          <a:solidFill>
            <a:srgbClr val="ABB09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FED4F8-7954-231A-7CB3-80EB84F9AD9C}"/>
              </a:ext>
            </a:extLst>
          </p:cNvPr>
          <p:cNvSpPr/>
          <p:nvPr/>
        </p:nvSpPr>
        <p:spPr>
          <a:xfrm>
            <a:off x="212722" y="5982643"/>
            <a:ext cx="7140133" cy="362916"/>
          </a:xfrm>
          <a:prstGeom prst="rect">
            <a:avLst/>
          </a:prstGeom>
          <a:solidFill>
            <a:srgbClr val="ABB09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38592" y="1930206"/>
            <a:ext cx="7060221" cy="1222839"/>
          </a:xfrm>
          <a:prstGeom prst="roundRect">
            <a:avLst/>
          </a:prstGeom>
          <a:solidFill>
            <a:srgbClr val="ABB09A">
              <a:alpha val="25098"/>
            </a:srgbClr>
          </a:solidFill>
          <a:ln>
            <a:solidFill>
              <a:srgbClr val="6666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4166" y="5979269"/>
            <a:ext cx="7140133" cy="2062103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食品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日配、加工品、菓子・スイーツ、酒・飲料、生鮮　など</a:t>
            </a:r>
          </a:p>
          <a:p>
            <a:pPr marL="182563" indent="-1825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商品イメージ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ギフト・自家需要ともに対応可能、食材や工程にこだわった価格帯も可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単身・共働き・シニアのニーズがあるもの、簡単、早く、楽に、食べられるもの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環境課題・社会課題に対応したもの（食品ロス・アレルギー・美と健康など）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イベント商材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クリスマス、年末・年始、ヴァレンタイン、ホワイトデー、母の日）</a:t>
            </a:r>
          </a:p>
          <a:p>
            <a:pPr marL="182563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購入者ターゲット層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店舗により様々な為、若い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代独身、共働き、ファミリー層、シニアなど幅広く　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04734" y="1813100"/>
            <a:ext cx="395066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</a:t>
            </a:r>
            <a:r>
              <a: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丸井グループ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r>
              <a:rPr kumimoji="1"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61812" y="2228289"/>
            <a:ext cx="679244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マルイ・モディなど、関東を中心に、東海、関西、九州に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店舗を有し、小売事業、フィンテック事業をおこなうグループ会社です。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POPUP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イベントや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など様々なチャネルで、プロダクトをモノづくりの背景からしっかりお伝えしながら、お客様へ販売していきたいと考えております。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年間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売上収益：</a:t>
            </a:r>
            <a:r>
              <a:rPr lang="en-US" altLang="zh-TW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2,178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億</a:t>
            </a:r>
            <a:r>
              <a:rPr lang="en-US" altLang="zh-TW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54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百万円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5415" y="234393"/>
            <a:ext cx="4638121" cy="510778"/>
          </a:xfrm>
          <a:prstGeom prst="roundRect">
            <a:avLst/>
          </a:prstGeom>
          <a:ln w="28575">
            <a:solidFill>
              <a:srgbClr val="66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食品・雑貨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サプライヤー募集！</a:t>
            </a:r>
          </a:p>
        </p:txBody>
      </p:sp>
      <p:sp>
        <p:nvSpPr>
          <p:cNvPr id="9" name="正方形/長方形 8"/>
          <p:cNvSpPr/>
          <p:nvPr/>
        </p:nvSpPr>
        <p:spPr bwMode="white">
          <a:xfrm>
            <a:off x="2781300" y="653708"/>
            <a:ext cx="4638121" cy="13979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東商バイヤーズミーティング（於：東京商工会議所  会議室）</a:t>
            </a:r>
            <a:endParaRPr lang="en-US" altLang="ja-JP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丸井グループとの個別商談会</a:t>
            </a:r>
            <a:endParaRPr lang="en-US" altLang="ja-JP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火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) </a:t>
            </a:r>
            <a:r>
              <a:rPr lang="en-US" altLang="ja-JP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10:00</a:t>
            </a:r>
            <a:r>
              <a:rPr lang="ja-JP" altLang="en-US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17:00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5039874" y="4710114"/>
            <a:ext cx="2304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▲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https://voi.0101.co.jp/voi/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90B1BB-F583-C054-895A-B4621CC520C5}"/>
              </a:ext>
            </a:extLst>
          </p:cNvPr>
          <p:cNvSpPr/>
          <p:nvPr/>
        </p:nvSpPr>
        <p:spPr>
          <a:xfrm>
            <a:off x="204166" y="8156788"/>
            <a:ext cx="7140133" cy="2416046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pPr marL="630238" indent="-630238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雑貨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服飾雑貨、デイリー雑貨、趣味・嗜好品、コスメ化粧品、アニメ、　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POP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－コスメ　など</a:t>
            </a:r>
          </a:p>
          <a:p>
            <a:pPr marL="182563" indent="-1825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商品イメージ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ギフト・自家需要ともに対応可能なもの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趣味関連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アニメ、サウナ、キャンプ、鉄道、健康関連、調理など）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各イベント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クリスマス、ヴァレンタイン、ホワイトデー、母の日、父の日）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防寒、熱中症対策　環境課題　社会課題に対応したもの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美と健康　廃棄ロス）　　</a:t>
            </a:r>
          </a:p>
          <a:p>
            <a:pPr marL="182563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購入者ターゲット層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店舗により様々な為、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代からシニアまで幅広く　　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8A09E6-F494-3ADF-79E9-60345F676CBB}"/>
              </a:ext>
            </a:extLst>
          </p:cNvPr>
          <p:cNvSpPr/>
          <p:nvPr/>
        </p:nvSpPr>
        <p:spPr>
          <a:xfrm>
            <a:off x="289230" y="5630904"/>
            <a:ext cx="2276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募集カテゴリー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9227DE-C53A-DBE9-99E5-04289348E099}"/>
              </a:ext>
            </a:extLst>
          </p:cNvPr>
          <p:cNvSpPr/>
          <p:nvPr/>
        </p:nvSpPr>
        <p:spPr>
          <a:xfrm>
            <a:off x="276978" y="4989536"/>
            <a:ext cx="736776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採用時の取り扱い先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店舗催事・イベントスペース、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 等</a:t>
            </a:r>
            <a:endParaRPr lang="en-US" altLang="ja-JP" sz="1600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取引条件　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店舗：賃料基本（消化仕入れ要相談）、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：消化仕入れ基本</a:t>
            </a:r>
            <a:r>
              <a:rPr lang="ja-JP" altLang="en-US" sz="1600" b="1" dirty="0">
                <a:solidFill>
                  <a:srgbClr val="C00000"/>
                </a:solidFill>
              </a:rPr>
              <a:t>　　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74CE84D-6D0E-7230-8EC5-AEB88C26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4" t="335" r="10129" b="3944"/>
          <a:stretch/>
        </p:blipFill>
        <p:spPr>
          <a:xfrm>
            <a:off x="2795935" y="3295269"/>
            <a:ext cx="2159716" cy="139792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83A578B-218F-36F1-6CAE-2ADE74006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5" r="4548"/>
          <a:stretch/>
        </p:blipFill>
        <p:spPr>
          <a:xfrm>
            <a:off x="361812" y="3295268"/>
            <a:ext cx="2315127" cy="1397920"/>
          </a:xfrm>
          <a:prstGeom prst="rect">
            <a:avLst/>
          </a:prstGeom>
        </p:spPr>
      </p:pic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07656327-60F3-5522-E602-EE992653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28" y="807283"/>
            <a:ext cx="1887329" cy="110179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A41FCF-3AF8-E5A6-E155-F532950165BC}"/>
              </a:ext>
            </a:extLst>
          </p:cNvPr>
          <p:cNvSpPr/>
          <p:nvPr/>
        </p:nvSpPr>
        <p:spPr>
          <a:xfrm>
            <a:off x="3029735" y="4710114"/>
            <a:ext cx="16921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▲店舗催事イメージ</a:t>
            </a:r>
            <a:endParaRPr lang="en-US" altLang="ja-JP" sz="9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図 1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FC137D5-2507-99C1-A295-244BC2C8DE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181" b="18835"/>
          <a:stretch/>
        </p:blipFill>
        <p:spPr>
          <a:xfrm>
            <a:off x="5074647" y="3295270"/>
            <a:ext cx="2224166" cy="1397920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4" name="図 1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59FBAA37-E461-581F-A026-8BB9220CA2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946" b="87055"/>
          <a:stretch/>
        </p:blipFill>
        <p:spPr>
          <a:xfrm>
            <a:off x="5091579" y="3260639"/>
            <a:ext cx="2193986" cy="306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499729" y="4233237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0784" y="4189822"/>
            <a:ext cx="7456417" cy="811170"/>
            <a:chOff x="70326" y="4166434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377377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166434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申し込みの際にご提供いただいたお客様の情報は、当会議所のほか、東京商工会議所、株式会社丸井グループ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193441" y="10063480"/>
            <a:ext cx="7670521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＜申込み先＞京都商工会議所　産業振興部（担当：七村、森岡、梅垣）  </a:t>
            </a:r>
            <a:endParaRPr lang="en-US" altLang="ja-JP" sz="105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en-US" altLang="ja-JP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 ０７５</a:t>
            </a:r>
            <a:r>
              <a:rPr lang="en-US" altLang="ja-JP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３４１</a:t>
            </a:r>
            <a:r>
              <a:rPr lang="en-US" altLang="ja-JP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‐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９７８１　　</a:t>
            </a:r>
            <a:r>
              <a:rPr lang="en-US" altLang="ja-JP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ｰ</a:t>
            </a:r>
            <a:r>
              <a:rPr lang="en-US" altLang="ja-JP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mail: bmpj@kyo.or.jp</a:t>
            </a: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＜主催＞東京商工会議所 ビジネス交流センター 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03-3283-7804</a:t>
            </a: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E-mail: 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bizkoryu@tokyo-cci.or.jp</a:t>
            </a:r>
            <a:endParaRPr lang="en-US" altLang="ja-JP" sz="9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＜協力＞日本商工会議所</a:t>
            </a:r>
            <a:endParaRPr lang="en-US" altLang="ja-JP" sz="9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AAA010-6935-39DF-62BD-D0D861CAC895}"/>
              </a:ext>
            </a:extLst>
          </p:cNvPr>
          <p:cNvSpPr/>
          <p:nvPr/>
        </p:nvSpPr>
        <p:spPr>
          <a:xfrm>
            <a:off x="109641" y="9107424"/>
            <a:ext cx="7340392" cy="9052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・商談会当日は、会社案内やサンプル、商品パンフレットをご持参ください。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・会場内外問わず、調理行為、危険物の持ち込みは出来ません。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・本商談会を契機に発生した取引等に関するトラブル・損害について、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当商工会議所は一切責任を負いかねますので、ご了承のうえお申し込みください。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7173BC9-24EC-4260-6CAC-C6990F86D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57050"/>
              </p:ext>
            </p:extLst>
          </p:nvPr>
        </p:nvGraphicFramePr>
        <p:xfrm>
          <a:off x="117239" y="768375"/>
          <a:ext cx="7347194" cy="3536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0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bg1"/>
                          </a:solidFill>
                        </a:rPr>
                        <a:t>丸井グループとの個別商談会　開催概要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開催日程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２０２４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年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９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月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２４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日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（火）１０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～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１７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００分（ご集合時間は各社により異なります）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詳細なご集合時間は９月上旬頃にメールでご案内いたします。</a:t>
                      </a:r>
                      <a:endParaRPr kumimoji="1" lang="zh-TW" altLang="en-US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会　　場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東京商工会議所会議室　　（千代田区丸の内３－２－２　丸の内二重橋ビル５階）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商談時間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２５分　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83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参 加 費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商工会議所会員　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税込５，５００円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</a:t>
                      </a:r>
                      <a:endParaRPr kumimoji="1" lang="en-US" altLang="ja-JP" sz="1050" b="0" u="sng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申込後、商談が組まれた時点で上記参加費が発生します。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ご商談いただける場合には９月上旬頃に時間を記載したメール、及び請求情報を東京商工会議所よりお送りいたします。（支払先：東京商工会議所、支払方法：振込）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定員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u="none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２０社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471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募集対象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表面の募集カテゴリーに該当する商品を持つ事業者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ご応募は大変恐縮ですが、１社につき１商品に限らせていただきます。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８月１９日（月）正午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9CDE59D-39EC-E8B7-F22C-90A363650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34919"/>
              </p:ext>
            </p:extLst>
          </p:nvPr>
        </p:nvGraphicFramePr>
        <p:xfrm>
          <a:off x="109644" y="4816630"/>
          <a:ext cx="7354791" cy="4245074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476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247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307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1860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商談会当日連絡先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当日参加者の携帯電話等）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応募カテゴリ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（希望するものに〇）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3648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①食品　　　②雑貨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2428</TotalTime>
  <Words>842</Words>
  <Application>Microsoft Office PowerPoint</Application>
  <PresentationFormat>ユーザー設定</PresentationFormat>
  <Paragraphs>94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HGｺﾞｼｯｸE</vt:lpstr>
      <vt:lpstr>メイリオ</vt:lpstr>
      <vt:lpstr>游ゴシック</vt:lpstr>
      <vt:lpstr>Arial</vt:lpstr>
      <vt:lpstr>Calibri</vt:lpstr>
      <vt:lpstr>Wingdings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七村 諒平</cp:lastModifiedBy>
  <cp:revision>343</cp:revision>
  <cp:lastPrinted>2023-07-24T03:53:34Z</cp:lastPrinted>
  <dcterms:created xsi:type="dcterms:W3CDTF">2019-10-15T07:51:00Z</dcterms:created>
  <dcterms:modified xsi:type="dcterms:W3CDTF">2024-07-29T06:30:07Z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