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2" r:id="rId2"/>
    <p:sldMasterId id="2147483654" r:id="rId3"/>
  </p:sldMasterIdLst>
  <p:notesMasterIdLst>
    <p:notesMasterId r:id="rId6"/>
  </p:notesMasterIdLst>
  <p:sldIdLst>
    <p:sldId id="264" r:id="rId4"/>
    <p:sldId id="263" r:id="rId5"/>
  </p:sldIdLst>
  <p:sldSz cx="7559675" cy="10691813"/>
  <p:notesSz cx="6635750" cy="9767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林 麟太郎" initials="小林"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000000"/>
    <a:srgbClr val="A7B793"/>
    <a:srgbClr val="996633"/>
    <a:srgbClr val="E6E6E6"/>
    <a:srgbClr val="ABB09A"/>
    <a:srgbClr val="B2B298"/>
    <a:srgbClr val="9DAD9F"/>
    <a:srgbClr val="67AF28"/>
    <a:srgbClr val="007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3"/>
    <p:restoredTop sz="96391" autoAdjust="0"/>
  </p:normalViewPr>
  <p:slideViewPr>
    <p:cSldViewPr snapToGrid="0" snapToObjects="1">
      <p:cViewPr>
        <p:scale>
          <a:sx n="86" d="100"/>
          <a:sy n="86" d="100"/>
        </p:scale>
        <p:origin x="62" y="-2270"/>
      </p:cViewPr>
      <p:guideLst>
        <p:guide orient="horz" pos="3367"/>
        <p:guide pos="238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3" d="100"/>
          <a:sy n="153" d="100"/>
        </p:scale>
        <p:origin x="37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875492" cy="490091"/>
          </a:xfrm>
          <a:prstGeom prst="rect">
            <a:avLst/>
          </a:prstGeom>
        </p:spPr>
        <p:txBody>
          <a:bodyPr vert="horz" lIns="91431" tIns="45717" rIns="91431"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758723" y="3"/>
            <a:ext cx="2875492" cy="490091"/>
          </a:xfrm>
          <a:prstGeom prst="rect">
            <a:avLst/>
          </a:prstGeom>
        </p:spPr>
        <p:txBody>
          <a:bodyPr vert="horz" lIns="91431" tIns="45717" rIns="91431" bIns="45717" rtlCol="0"/>
          <a:lstStyle>
            <a:lvl1pPr algn="r">
              <a:defRPr sz="1200"/>
            </a:lvl1pPr>
          </a:lstStyle>
          <a:p>
            <a:fld id="{EFDF23AA-BDED-6748-8FB1-D76B428F0567}" type="datetimeFigureOut">
              <a:rPr kumimoji="1" lang="ja-JP" altLang="en-US" smtClean="0"/>
              <a:t>2024/5/7</a:t>
            </a:fld>
            <a:endParaRPr kumimoji="1" lang="ja-JP" altLang="en-US"/>
          </a:p>
        </p:txBody>
      </p:sp>
      <p:sp>
        <p:nvSpPr>
          <p:cNvPr id="4" name="スライド イメージ プレースホルダー 3"/>
          <p:cNvSpPr>
            <a:spLocks noGrp="1" noRot="1" noChangeAspect="1"/>
          </p:cNvSpPr>
          <p:nvPr>
            <p:ph type="sldImg" idx="2"/>
          </p:nvPr>
        </p:nvSpPr>
        <p:spPr>
          <a:xfrm>
            <a:off x="2152650" y="1220788"/>
            <a:ext cx="2330450" cy="3297237"/>
          </a:xfrm>
          <a:prstGeom prst="rect">
            <a:avLst/>
          </a:prstGeom>
          <a:noFill/>
          <a:ln w="12700">
            <a:solidFill>
              <a:prstClr val="black"/>
            </a:solidFill>
          </a:ln>
        </p:spPr>
        <p:txBody>
          <a:bodyPr vert="horz" lIns="91431" tIns="45717" rIns="91431" bIns="45717" rtlCol="0" anchor="ctr"/>
          <a:lstStyle/>
          <a:p>
            <a:endParaRPr lang="ja-JP" altLang="en-US"/>
          </a:p>
        </p:txBody>
      </p:sp>
      <p:sp>
        <p:nvSpPr>
          <p:cNvPr id="5" name="ノート プレースホルダー 4"/>
          <p:cNvSpPr>
            <a:spLocks noGrp="1"/>
          </p:cNvSpPr>
          <p:nvPr>
            <p:ph type="body" sz="quarter" idx="3"/>
          </p:nvPr>
        </p:nvSpPr>
        <p:spPr>
          <a:xfrm>
            <a:off x="663575" y="4700796"/>
            <a:ext cx="5308600" cy="3846106"/>
          </a:xfrm>
          <a:prstGeom prst="rect">
            <a:avLst/>
          </a:prstGeom>
        </p:spPr>
        <p:txBody>
          <a:bodyPr vert="horz" lIns="91431" tIns="45717" rIns="91431"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77799"/>
            <a:ext cx="2875492" cy="490090"/>
          </a:xfrm>
          <a:prstGeom prst="rect">
            <a:avLst/>
          </a:prstGeom>
        </p:spPr>
        <p:txBody>
          <a:bodyPr vert="horz" lIns="91431" tIns="45717" rIns="91431"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58723" y="9277799"/>
            <a:ext cx="2875492" cy="490090"/>
          </a:xfrm>
          <a:prstGeom prst="rect">
            <a:avLst/>
          </a:prstGeom>
        </p:spPr>
        <p:txBody>
          <a:bodyPr vert="horz" lIns="91431" tIns="45717" rIns="91431" bIns="45717" rtlCol="0" anchor="b"/>
          <a:lstStyle>
            <a:lvl1pPr algn="r">
              <a:defRPr sz="1200"/>
            </a:lvl1pPr>
          </a:lstStyle>
          <a:p>
            <a:fld id="{1940522E-35FC-C343-BD16-C7546671788B}"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19728" y="2846200"/>
            <a:ext cx="6520220" cy="678385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CECFB137-335C-F544-B40B-3F86982A1C5C}" type="datetimeFigureOut">
              <a:rPr kumimoji="1" lang="ja-JP" altLang="en-US" smtClean="0"/>
              <a:t>2024/5/7</a:t>
            </a:fld>
            <a:endParaRPr kumimoji="1" lang="ja-JP" altLang="en-US"/>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DBE78E22-ECCE-1743-BB26-1666ED6A1B85}"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9355"/>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CFB137-335C-F544-B40B-3F86982A1C5C}" type="datetimeFigureOut">
              <a:rPr kumimoji="1" lang="ja-JP" altLang="en-US" smtClean="0"/>
              <a:t>2024/5/7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E78E22-ECCE-1743-BB26-1666ED6A1B8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字幕 2"/>
          <p:cNvSpPr>
            <a:spLocks noGrp="1"/>
          </p:cNvSpPr>
          <p:nvPr>
            <p:ph type="subTitle" idx="1"/>
          </p:nvPr>
        </p:nvSpPr>
        <p:spPr>
          <a:xfrm>
            <a:off x="338334" y="1976972"/>
            <a:ext cx="6840714" cy="7453756"/>
          </a:xfrm>
          <a:prstGeom prst="rect">
            <a:avLst/>
          </a:prstGeom>
        </p:spPr>
        <p:txBody>
          <a:bodyPr/>
          <a:lstStyle>
            <a:lvl1pPr marL="0" indent="0" algn="l">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kumimoji="1" lang="ja-JP" altLang="en-US"/>
              <a:t>マスター サブタイトルの書式設定</a:t>
            </a:r>
          </a:p>
        </p:txBody>
      </p:sp>
      <p:sp>
        <p:nvSpPr>
          <p:cNvPr id="4"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3" name="字幕 2"/>
          <p:cNvSpPr>
            <a:spLocks noGrp="1"/>
          </p:cNvSpPr>
          <p:nvPr>
            <p:ph type="subTitle" idx="1"/>
          </p:nvPr>
        </p:nvSpPr>
        <p:spPr>
          <a:xfrm>
            <a:off x="338334" y="1976972"/>
            <a:ext cx="6840714" cy="7453756"/>
          </a:xfrm>
          <a:prstGeom prst="rect">
            <a:avLst/>
          </a:prstGeom>
        </p:spPr>
        <p:txBody>
          <a:bodyPr/>
          <a:lstStyle>
            <a:lvl1pPr marL="0" indent="0" algn="l">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kumimoji="1" lang="ja-JP" altLang="en-US"/>
              <a:t>マスター サブタイトルの書式設定</a:t>
            </a:r>
          </a:p>
        </p:txBody>
      </p:sp>
      <p:sp>
        <p:nvSpPr>
          <p:cNvPr id="4"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3859031"/>
            <a:ext cx="6520220" cy="2066590"/>
          </a:xfrm>
          <a:prstGeom prst="rect">
            <a:avLst/>
          </a:prstGeom>
        </p:spPr>
        <p:txBody>
          <a:bodyPr vert="horz" lIns="91440" tIns="45720" rIns="91440" bIns="45720" rtlCol="0" anchor="ctr" anchorCtr="0">
            <a:normAutofit/>
          </a:bodyPr>
          <a:lstStyle/>
          <a:p>
            <a:r>
              <a:rPr lang="ja-JP" altLang="en-US"/>
              <a:t>マスター タイトルの書式設定</a:t>
            </a:r>
            <a:endParaRPr lang="en-US" dirty="0"/>
          </a:p>
        </p:txBody>
      </p:sp>
      <p:pic>
        <p:nvPicPr>
          <p:cNvPr id="5" name="図 4"/>
          <p:cNvPicPr>
            <a:picLocks noChangeAspect="1"/>
          </p:cNvPicPr>
          <p:nvPr userDrawn="1"/>
        </p:nvPicPr>
        <p:blipFill>
          <a:blip r:embed="rId5"/>
          <a:stretch>
            <a:fillRect/>
          </a:stretch>
        </p:blipFill>
        <p:spPr>
          <a:xfrm>
            <a:off x="0" y="1"/>
            <a:ext cx="7559675" cy="190499"/>
          </a:xfrm>
          <a:prstGeom prst="rect">
            <a:avLst/>
          </a:prstGeom>
        </p:spPr>
      </p:pic>
      <p:pic>
        <p:nvPicPr>
          <p:cNvPr id="6" name="Picture 82" descr="https://dl.boxcloud.com/api/2.0/internal_files/481522477109/versions/509743873109/representations/png_paged_2048x2048/content/1.png?access_token=1!fwVTNxUS7RsmQcgFgrYoVpbrA4T8uL1YDyfdxeCZF46i5mK7i8HaBni5tcIB6Ni2Zk4cWosO3Khddy9uMupaYMZnRohF7gRYWV16TvrS-5_y9XdcWJrr13C25WZtBgajUqVAFcWFzOZ2-aYr7Hitz7nh0CmRrfu69ExWP40DNPNyG1rryydS5ts2_5M_8c3Yl8qfSh2ExtllAAKS2QpuvQ0pgxl4GKrzwio_ZEP0cKs4X8FY6hFxsB_cBy2KGBlpiTBrfmKFT5QDBk6zdlmNPdMmgBvcg8-rd5em1TdKGKdW_lPBmXRTc0sYVpJ0U4iD-_0frI7H5AtEESSSdquT7uoYJcz1AbO3jE9B5aSnEhu7f84osz_QfFqLsCGiieS-93Ra-ib1pOZFTZJEL1Hc1y4vfyoVVeqssXO_bBTODi5cw1HvYNwkZ8JMXoPmvGwUJ9Ash96bTMbJQazSc0sCydKctPWlpz2gccI-9YpmPf0UnQYeUwCeNezOFoBabqFiNtnbpcqEiADGbz8Z_Bhi8ztv-qXk5YQMG6SJRsKnl4JNBr2v7DGqetQptpiBlf35Rw..&amp;box_client_name=box-content-preview&amp;box_client_version=2.2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0973" y="279400"/>
            <a:ext cx="1901126" cy="47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en-US"/>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38335" y="1839327"/>
            <a:ext cx="6872432"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2"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pic>
        <p:nvPicPr>
          <p:cNvPr id="5" name="図 4"/>
          <p:cNvPicPr>
            <a:picLocks noChangeAspect="1"/>
          </p:cNvPicPr>
          <p:nvPr userDrawn="1"/>
        </p:nvPicPr>
        <p:blipFill>
          <a:blip r:embed="rId3"/>
          <a:stretch>
            <a:fillRect/>
          </a:stretch>
        </p:blipFill>
        <p:spPr>
          <a:xfrm>
            <a:off x="5840671" y="327585"/>
            <a:ext cx="1357712" cy="533970"/>
          </a:xfrm>
          <a:prstGeom prst="rect">
            <a:avLst/>
          </a:prstGeom>
        </p:spPr>
      </p:pic>
      <p:pic>
        <p:nvPicPr>
          <p:cNvPr id="6" name="図 5"/>
          <p:cNvPicPr>
            <a:picLocks noChangeAspect="1"/>
          </p:cNvPicPr>
          <p:nvPr userDrawn="1"/>
        </p:nvPicPr>
        <p:blipFill>
          <a:blip r:embed="rId4"/>
          <a:stretch>
            <a:fillRect/>
          </a:stretch>
        </p:blipFill>
        <p:spPr>
          <a:xfrm>
            <a:off x="0" y="1175737"/>
            <a:ext cx="7559675" cy="174703"/>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ja-JP"/>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図 2"/>
          <p:cNvPicPr>
            <a:picLocks noChangeAspect="1"/>
          </p:cNvPicPr>
          <p:nvPr userDrawn="1"/>
        </p:nvPicPr>
        <p:blipFill>
          <a:blip r:embed="rId3"/>
          <a:stretch>
            <a:fillRect/>
          </a:stretch>
        </p:blipFill>
        <p:spPr>
          <a:xfrm>
            <a:off x="2672906" y="4639810"/>
            <a:ext cx="2181089" cy="857794"/>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ja-JP"/>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hyperlink" Target="mailto:bizkoryu@tokyo-cci.or.jp"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442313" y="2888851"/>
            <a:ext cx="369260" cy="2571111"/>
          </a:xfrm>
          <a:prstGeom prst="rect">
            <a:avLst/>
          </a:prstGeom>
          <a:solidFill>
            <a:srgbClr val="FD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580272" y="6563643"/>
            <a:ext cx="4333913" cy="273929"/>
          </a:xfrm>
          <a:prstGeom prst="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DC5AD3E5-EEF3-5F50-3BE4-A378177D465F}"/>
              </a:ext>
            </a:extLst>
          </p:cNvPr>
          <p:cNvSpPr/>
          <p:nvPr/>
        </p:nvSpPr>
        <p:spPr>
          <a:xfrm>
            <a:off x="91440" y="9205577"/>
            <a:ext cx="7344498" cy="1387903"/>
          </a:xfrm>
          <a:prstGeom prst="rect">
            <a:avLst/>
          </a:prstGeom>
          <a:solidFill>
            <a:schemeClr val="bg1"/>
          </a:solidFill>
          <a:ln w="38100">
            <a:solidFill>
              <a:srgbClr val="FD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rPr>
              <a:t>　　　</a:t>
            </a:r>
            <a:endParaRPr kumimoji="1" lang="ja-JP" altLang="en-US" sz="2800" b="1" dirty="0">
              <a:solidFill>
                <a:schemeClr val="tx1"/>
              </a:solidFill>
            </a:endParaRPr>
          </a:p>
        </p:txBody>
      </p:sp>
      <p:sp>
        <p:nvSpPr>
          <p:cNvPr id="11" name="テキスト ボックス 1"/>
          <p:cNvSpPr txBox="1">
            <a:spLocks noChangeArrowheads="1"/>
          </p:cNvSpPr>
          <p:nvPr/>
        </p:nvSpPr>
        <p:spPr bwMode="auto">
          <a:xfrm>
            <a:off x="2306298" y="31923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en-US" sz="2400" dirty="0">
              <a:latin typeface="HGPｺﾞｼｯｸE" panose="020B0900000000000000" pitchFamily="50" charset="-128"/>
              <a:ea typeface="HGPｺﾞｼｯｸE" panose="020B0900000000000000" pitchFamily="50" charset="-128"/>
            </a:endParaRPr>
          </a:p>
        </p:txBody>
      </p:sp>
      <p:sp>
        <p:nvSpPr>
          <p:cNvPr id="39" name="正方形/長方形 38">
            <a:extLst>
              <a:ext uri="{FF2B5EF4-FFF2-40B4-BE49-F238E27FC236}">
                <a16:creationId xmlns:a16="http://schemas.microsoft.com/office/drawing/2014/main" id="{FFA379CA-A8F7-58FA-F146-054DFBF5F1C7}"/>
              </a:ext>
            </a:extLst>
          </p:cNvPr>
          <p:cNvSpPr/>
          <p:nvPr/>
        </p:nvSpPr>
        <p:spPr>
          <a:xfrm>
            <a:off x="248575" y="757577"/>
            <a:ext cx="7066625" cy="1062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147A118B-5042-9558-CAD7-38A89F2DB7F7}"/>
              </a:ext>
            </a:extLst>
          </p:cNvPr>
          <p:cNvSpPr txBox="1"/>
          <p:nvPr/>
        </p:nvSpPr>
        <p:spPr>
          <a:xfrm>
            <a:off x="2031055" y="984107"/>
            <a:ext cx="3185487" cy="369332"/>
          </a:xfrm>
          <a:prstGeom prst="rect">
            <a:avLst/>
          </a:prstGeom>
          <a:noFill/>
        </p:spPr>
        <p:txBody>
          <a:bodyPr wrap="none" rtlCol="0">
            <a:spAutoFit/>
          </a:bodyPr>
          <a:lstStyle/>
          <a:p>
            <a:r>
              <a:rPr kumimoji="1" lang="ja-JP" altLang="en-US" b="1" dirty="0"/>
              <a:t>東商バイヤーズミーティング</a:t>
            </a:r>
            <a:endParaRPr kumimoji="1" lang="en-US" altLang="ja-JP" b="1" dirty="0"/>
          </a:p>
        </p:txBody>
      </p:sp>
      <p:sp>
        <p:nvSpPr>
          <p:cNvPr id="43" name="テキスト ボックス 42">
            <a:extLst>
              <a:ext uri="{FF2B5EF4-FFF2-40B4-BE49-F238E27FC236}">
                <a16:creationId xmlns:a16="http://schemas.microsoft.com/office/drawing/2014/main" id="{77C9A7CB-8A0D-AA7E-6618-352BABFF9EBD}"/>
              </a:ext>
            </a:extLst>
          </p:cNvPr>
          <p:cNvSpPr txBox="1"/>
          <p:nvPr/>
        </p:nvSpPr>
        <p:spPr>
          <a:xfrm>
            <a:off x="5248964" y="670871"/>
            <a:ext cx="2373045" cy="769441"/>
          </a:xfrm>
          <a:prstGeom prst="rect">
            <a:avLst/>
          </a:prstGeom>
          <a:noFill/>
        </p:spPr>
        <p:txBody>
          <a:bodyPr wrap="square" rtlCol="0">
            <a:spAutoFit/>
          </a:bodyPr>
          <a:lstStyle/>
          <a:p>
            <a:r>
              <a:rPr kumimoji="1" lang="en-US" altLang="ja-JP" sz="2400" b="1" dirty="0">
                <a:latin typeface="メイリオ" panose="020B0604030504040204" pitchFamily="50" charset="-128"/>
                <a:ea typeface="メイリオ" panose="020B0604030504040204" pitchFamily="50" charset="-128"/>
              </a:rPr>
              <a:t>7</a:t>
            </a:r>
            <a:r>
              <a:rPr kumimoji="1" lang="ja-JP" altLang="en-US" sz="2400" b="1" dirty="0">
                <a:latin typeface="メイリオ" panose="020B0604030504040204" pitchFamily="50" charset="-128"/>
                <a:ea typeface="メイリオ" panose="020B0604030504040204" pitchFamily="50" charset="-128"/>
              </a:rPr>
              <a:t>月</a:t>
            </a:r>
            <a:r>
              <a:rPr kumimoji="1" lang="en-US" altLang="ja-JP" sz="2400" b="1" dirty="0">
                <a:latin typeface="メイリオ" panose="020B0604030504040204" pitchFamily="50" charset="-128"/>
                <a:ea typeface="メイリオ" panose="020B0604030504040204" pitchFamily="50" charset="-128"/>
              </a:rPr>
              <a:t>17</a:t>
            </a:r>
            <a:r>
              <a:rPr kumimoji="1" lang="ja-JP" altLang="en-US" sz="2400" b="1" dirty="0">
                <a:latin typeface="メイリオ" panose="020B0604030504040204" pitchFamily="50" charset="-128"/>
                <a:ea typeface="メイリオ" panose="020B0604030504040204" pitchFamily="50" charset="-128"/>
              </a:rPr>
              <a:t>日</a:t>
            </a:r>
            <a:r>
              <a:rPr kumimoji="1" lang="en-US" altLang="ja-JP"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水</a:t>
            </a:r>
            <a:r>
              <a:rPr kumimoji="1" lang="en-US" altLang="ja-JP" sz="2400" b="1" dirty="0">
                <a:latin typeface="メイリオ" panose="020B0604030504040204" pitchFamily="50" charset="-128"/>
                <a:ea typeface="メイリオ" panose="020B0604030504040204" pitchFamily="50" charset="-128"/>
              </a:rPr>
              <a:t>)</a:t>
            </a:r>
          </a:p>
          <a:p>
            <a:r>
              <a:rPr kumimoji="1" lang="en-US" altLang="ja-JP" sz="2000" b="1" dirty="0">
                <a:latin typeface="メイリオ" panose="020B0604030504040204" pitchFamily="50" charset="-128"/>
                <a:ea typeface="メイリオ" panose="020B0604030504040204" pitchFamily="50" charset="-128"/>
              </a:rPr>
              <a:t>10:00</a:t>
            </a:r>
            <a:r>
              <a:rPr kumimoji="1" lang="ja-JP" altLang="en-US" sz="2000" b="1" dirty="0">
                <a:latin typeface="メイリオ" panose="020B0604030504040204" pitchFamily="50" charset="-128"/>
                <a:ea typeface="メイリオ" panose="020B0604030504040204" pitchFamily="50" charset="-128"/>
              </a:rPr>
              <a:t>～</a:t>
            </a:r>
            <a:r>
              <a:rPr kumimoji="1" lang="en-US" altLang="ja-JP" sz="2000" b="1" dirty="0">
                <a:latin typeface="メイリオ" panose="020B0604030504040204" pitchFamily="50" charset="-128"/>
                <a:ea typeface="メイリオ" panose="020B0604030504040204" pitchFamily="50" charset="-128"/>
              </a:rPr>
              <a:t>17:00</a:t>
            </a:r>
            <a:endParaRPr kumimoji="1" lang="en-US" altLang="ja-JP" sz="1400" b="1" dirty="0">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F3EFBCB9-B330-7D42-2332-2EEF86EA377A}"/>
              </a:ext>
            </a:extLst>
          </p:cNvPr>
          <p:cNvSpPr txBox="1"/>
          <p:nvPr/>
        </p:nvSpPr>
        <p:spPr>
          <a:xfrm>
            <a:off x="91440" y="10037758"/>
            <a:ext cx="1889991" cy="507831"/>
          </a:xfrm>
          <a:prstGeom prst="rect">
            <a:avLst/>
          </a:prstGeom>
          <a:noFill/>
        </p:spPr>
        <p:txBody>
          <a:bodyPr wrap="square" rtlCol="0">
            <a:spAutoFit/>
          </a:bodyPr>
          <a:lstStyle/>
          <a:p>
            <a:r>
              <a:rPr kumimoji="1" lang="ja-JP" altLang="en-US" sz="1050" b="1" dirty="0">
                <a:latin typeface="メイリオ" panose="020B0604030504040204" pitchFamily="50" charset="-128"/>
                <a:ea typeface="メイリオ" panose="020B0604030504040204" pitchFamily="50" charset="-128"/>
              </a:rPr>
              <a:t>会社設立：１９９６年８月</a:t>
            </a:r>
            <a:endParaRPr kumimoji="1" lang="en-US" altLang="ja-JP" sz="1050" b="1" dirty="0">
              <a:latin typeface="メイリオ" panose="020B0604030504040204" pitchFamily="50" charset="-128"/>
              <a:ea typeface="メイリオ" panose="020B0604030504040204" pitchFamily="50" charset="-128"/>
            </a:endParaRPr>
          </a:p>
          <a:p>
            <a:r>
              <a:rPr kumimoji="1" lang="ja-JP" altLang="en-US" sz="1050" b="1" dirty="0">
                <a:latin typeface="メイリオ" panose="020B0604030504040204" pitchFamily="50" charset="-128"/>
                <a:ea typeface="メイリオ" panose="020B0604030504040204" pitchFamily="50" charset="-128"/>
              </a:rPr>
              <a:t>店舗数</a:t>
            </a:r>
            <a:r>
              <a:rPr kumimoji="1" lang="en-US" altLang="ja-JP" sz="60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：国内１６１店舗</a:t>
            </a:r>
            <a:endParaRPr kumimoji="1" lang="en-US" altLang="ja-JP" sz="1050" b="1" dirty="0">
              <a:latin typeface="メイリオ" panose="020B0604030504040204" pitchFamily="50" charset="-128"/>
              <a:ea typeface="メイリオ" panose="020B0604030504040204" pitchFamily="50" charset="-128"/>
            </a:endParaRPr>
          </a:p>
          <a:p>
            <a:r>
              <a:rPr kumimoji="1" lang="ja-JP" altLang="en-US" sz="600" b="1" dirty="0">
                <a:latin typeface="メイリオ" panose="020B0604030504040204" pitchFamily="50" charset="-128"/>
                <a:ea typeface="メイリオ" panose="020B0604030504040204" pitchFamily="50" charset="-128"/>
              </a:rPr>
              <a:t>　　　　　　　　</a:t>
            </a:r>
            <a:r>
              <a:rPr kumimoji="1" lang="en-US" altLang="ja-JP" sz="600" b="1" dirty="0">
                <a:latin typeface="メイリオ" panose="020B0604030504040204" pitchFamily="50" charset="-128"/>
                <a:ea typeface="メイリオ" panose="020B0604030504040204" pitchFamily="50" charset="-128"/>
              </a:rPr>
              <a:t>※</a:t>
            </a:r>
            <a:r>
              <a:rPr kumimoji="1" lang="ja-JP" altLang="en-US" sz="600" b="1" dirty="0">
                <a:latin typeface="メイリオ" panose="020B0604030504040204" pitchFamily="50" charset="-128"/>
                <a:ea typeface="メイリオ" panose="020B0604030504040204" pitchFamily="50" charset="-128"/>
              </a:rPr>
              <a:t>２０２４年３月末時点</a:t>
            </a:r>
            <a:endParaRPr kumimoji="1" lang="en-US" altLang="ja-JP" sz="600" b="1" dirty="0">
              <a:latin typeface="メイリオ" panose="020B0604030504040204" pitchFamily="50" charset="-128"/>
              <a:ea typeface="メイリオ" panose="020B0604030504040204" pitchFamily="50" charset="-128"/>
            </a:endParaRPr>
          </a:p>
        </p:txBody>
      </p:sp>
      <p:sp>
        <p:nvSpPr>
          <p:cNvPr id="53" name="テキスト ボックス 52">
            <a:extLst>
              <a:ext uri="{FF2B5EF4-FFF2-40B4-BE49-F238E27FC236}">
                <a16:creationId xmlns:a16="http://schemas.microsoft.com/office/drawing/2014/main" id="{A8E48EBA-7B8B-FDC2-E348-1BA9B81CE358}"/>
              </a:ext>
            </a:extLst>
          </p:cNvPr>
          <p:cNvSpPr txBox="1"/>
          <p:nvPr/>
        </p:nvSpPr>
        <p:spPr>
          <a:xfrm>
            <a:off x="1848404" y="9383805"/>
            <a:ext cx="5587534" cy="1107996"/>
          </a:xfrm>
          <a:prstGeom prst="rect">
            <a:avLst/>
          </a:prstGeom>
          <a:noFill/>
        </p:spPr>
        <p:txBody>
          <a:bodyPr wrap="square" rtlCol="0">
            <a:spAutoFit/>
          </a:bodyPr>
          <a:lstStyle/>
          <a:p>
            <a:r>
              <a:rPr lang="en-US" altLang="ja-JP" sz="1100" dirty="0">
                <a:latin typeface="メイリオ" panose="020B0604030504040204" pitchFamily="50" charset="-128"/>
                <a:ea typeface="メイリオ" panose="020B0604030504040204" pitchFamily="50" charset="-128"/>
              </a:rPr>
              <a:t>1987</a:t>
            </a:r>
            <a:r>
              <a:rPr lang="ja-JP" altLang="en-US" sz="1100" dirty="0">
                <a:latin typeface="メイリオ" panose="020B0604030504040204" pitchFamily="50" charset="-128"/>
                <a:ea typeface="メイリオ" panose="020B0604030504040204" pitchFamily="50" charset="-128"/>
              </a:rPr>
              <a:t>年西武渋谷店</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現㈱そごう・西武</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の雑貨専門館として</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渋谷ロフト</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号店を開店、株式会社ロフトとして、</a:t>
            </a:r>
            <a:r>
              <a:rPr lang="en-US" altLang="ja-JP" sz="1100" dirty="0">
                <a:latin typeface="メイリオ" panose="020B0604030504040204" pitchFamily="50" charset="-128"/>
                <a:ea typeface="メイリオ" panose="020B0604030504040204" pitchFamily="50" charset="-128"/>
              </a:rPr>
              <a:t>1996</a:t>
            </a:r>
            <a:r>
              <a:rPr lang="ja-JP" altLang="en-US" sz="1100" dirty="0">
                <a:latin typeface="メイリオ" panose="020B0604030504040204" pitchFamily="50" charset="-128"/>
                <a:ea typeface="メイリオ" panose="020B0604030504040204" pitchFamily="50" charset="-128"/>
              </a:rPr>
              <a:t>年に分社化以来、多店舗化を進め、 </a:t>
            </a:r>
          </a:p>
          <a:p>
            <a:r>
              <a:rPr lang="ja-JP" altLang="en-US" sz="1100" dirty="0">
                <a:latin typeface="メイリオ" panose="020B0604030504040204" pitchFamily="50" charset="-128"/>
                <a:ea typeface="メイリオ" panose="020B0604030504040204" pitchFamily="50" charset="-128"/>
              </a:rPr>
              <a:t>現在全国に</a:t>
            </a:r>
            <a:r>
              <a:rPr lang="en-US" altLang="ja-JP" sz="1100" dirty="0">
                <a:latin typeface="メイリオ" panose="020B0604030504040204" pitchFamily="50" charset="-128"/>
                <a:ea typeface="メイリオ" panose="020B0604030504040204" pitchFamily="50" charset="-128"/>
              </a:rPr>
              <a:t>161</a:t>
            </a:r>
            <a:r>
              <a:rPr lang="ja-JP" altLang="en-US" sz="1100" dirty="0">
                <a:latin typeface="メイリオ" panose="020B0604030504040204" pitchFamily="50" charset="-128"/>
                <a:ea typeface="メイリオ" panose="020B0604030504040204" pitchFamily="50" charset="-128"/>
              </a:rPr>
              <a:t>店舗</a:t>
            </a:r>
            <a:r>
              <a:rPr lang="en-US" altLang="ja-JP" sz="1100" dirty="0">
                <a:latin typeface="メイリオ" panose="020B0604030504040204" pitchFamily="50" charset="-128"/>
                <a:ea typeface="メイリオ" panose="020B0604030504040204" pitchFamily="50" charset="-128"/>
              </a:rPr>
              <a:t>(2024</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rPr>
              <a:t>月末</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を展開、本年</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月に</a:t>
            </a:r>
            <a:r>
              <a:rPr lang="en-US" altLang="ja-JP" sz="1100" dirty="0">
                <a:latin typeface="メイリオ" panose="020B0604030504040204" pitchFamily="50" charset="-128"/>
                <a:ea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rPr>
              <a:t>７周年を迎える。 </a:t>
            </a:r>
          </a:p>
          <a:p>
            <a:r>
              <a:rPr lang="ja-JP" altLang="en-US" sz="1100" dirty="0">
                <a:latin typeface="メイリオ" panose="020B0604030504040204" pitchFamily="50" charset="-128"/>
                <a:ea typeface="メイリオ" panose="020B0604030504040204" pitchFamily="50" charset="-128"/>
              </a:rPr>
              <a:t>創業の精神である時代を映し出す「トキの器」を掲げ、 </a:t>
            </a:r>
          </a:p>
          <a:p>
            <a:r>
              <a:rPr lang="ja-JP" altLang="en-US" sz="1100" dirty="0">
                <a:latin typeface="メイリオ" panose="020B0604030504040204" pitchFamily="50" charset="-128"/>
                <a:ea typeface="メイリオ" panose="020B0604030504040204" pitchFamily="50" charset="-128"/>
              </a:rPr>
              <a:t>今の時代の空気をしなやかに感じ取りながら、雑貨を通して生活者に </a:t>
            </a:r>
          </a:p>
          <a:p>
            <a:r>
              <a:rPr lang="ja-JP" altLang="en-US" sz="1100" dirty="0">
                <a:latin typeface="メイリオ" panose="020B0604030504040204" pitchFamily="50" charset="-128"/>
                <a:ea typeface="メイリオ" panose="020B0604030504040204" pitchFamily="50" charset="-128"/>
              </a:rPr>
              <a:t>新しい生活価値を提供する雑貨文化のプロデュースカンパニーを目指している。 </a:t>
            </a:r>
          </a:p>
        </p:txBody>
      </p:sp>
      <p:sp>
        <p:nvSpPr>
          <p:cNvPr id="55" name="テキスト ボックス 54">
            <a:extLst>
              <a:ext uri="{FF2B5EF4-FFF2-40B4-BE49-F238E27FC236}">
                <a16:creationId xmlns:a16="http://schemas.microsoft.com/office/drawing/2014/main" id="{EB72D6D0-FE34-33CE-DE69-90F9B572999B}"/>
              </a:ext>
            </a:extLst>
          </p:cNvPr>
          <p:cNvSpPr txBox="1"/>
          <p:nvPr/>
        </p:nvSpPr>
        <p:spPr>
          <a:xfrm>
            <a:off x="2017650" y="1384707"/>
            <a:ext cx="3057247" cy="584775"/>
          </a:xfrm>
          <a:prstGeom prst="rect">
            <a:avLst/>
          </a:prstGeom>
          <a:noFill/>
        </p:spPr>
        <p:txBody>
          <a:bodyPr wrap="none" rtlCol="0">
            <a:spAutoFit/>
          </a:bodyPr>
          <a:lstStyle/>
          <a:p>
            <a:r>
              <a:rPr kumimoji="1" lang="ja-JP" altLang="en-US" sz="3200" b="1" dirty="0"/>
              <a:t>との個別商談会</a:t>
            </a:r>
            <a:endParaRPr kumimoji="1" lang="en-US" altLang="ja-JP" sz="3200" b="1" dirty="0"/>
          </a:p>
        </p:txBody>
      </p:sp>
      <p:sp>
        <p:nvSpPr>
          <p:cNvPr id="27" name="テキスト ボックス 26">
            <a:extLst>
              <a:ext uri="{FF2B5EF4-FFF2-40B4-BE49-F238E27FC236}">
                <a16:creationId xmlns:a16="http://schemas.microsoft.com/office/drawing/2014/main" id="{77C9A7CB-8A0D-AA7E-6618-352BABFF9EBD}"/>
              </a:ext>
            </a:extLst>
          </p:cNvPr>
          <p:cNvSpPr txBox="1"/>
          <p:nvPr/>
        </p:nvSpPr>
        <p:spPr>
          <a:xfrm>
            <a:off x="5149326" y="1342123"/>
            <a:ext cx="2236764"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東京商工会議所会議室</a:t>
            </a:r>
          </a:p>
        </p:txBody>
      </p:sp>
      <p:sp>
        <p:nvSpPr>
          <p:cNvPr id="42" name="テキスト ボックス 41">
            <a:extLst>
              <a:ext uri="{FF2B5EF4-FFF2-40B4-BE49-F238E27FC236}">
                <a16:creationId xmlns:a16="http://schemas.microsoft.com/office/drawing/2014/main" id="{77C9A7CB-8A0D-AA7E-6618-352BABFF9EBD}"/>
              </a:ext>
            </a:extLst>
          </p:cNvPr>
          <p:cNvSpPr txBox="1"/>
          <p:nvPr/>
        </p:nvSpPr>
        <p:spPr>
          <a:xfrm>
            <a:off x="5074897" y="1614158"/>
            <a:ext cx="2501108" cy="276999"/>
          </a:xfrm>
          <a:prstGeom prst="rect">
            <a:avLst/>
          </a:prstGeom>
          <a:noFill/>
        </p:spPr>
        <p:txBody>
          <a:bodyPr wrap="square" rtlCol="0">
            <a:spAutoFit/>
          </a:bodyPr>
          <a:lstStyle/>
          <a:p>
            <a:r>
              <a:rPr kumimoji="1" lang="ja-JP" altLang="en-US" sz="1200" b="1" dirty="0">
                <a:latin typeface="+mn-ea"/>
              </a:rPr>
              <a:t>（東京都千代田区丸の内</a:t>
            </a:r>
            <a:r>
              <a:rPr kumimoji="1" lang="en-US" altLang="ja-JP" sz="1200" b="1" dirty="0">
                <a:latin typeface="+mn-ea"/>
              </a:rPr>
              <a:t>3-2-2</a:t>
            </a:r>
            <a:r>
              <a:rPr kumimoji="1" lang="ja-JP" altLang="en-US" sz="1200" b="1" dirty="0">
                <a:latin typeface="+mn-ea"/>
              </a:rPr>
              <a:t>）</a:t>
            </a:r>
            <a:endParaRPr kumimoji="1" lang="en-US" altLang="ja-JP" sz="1200" b="1" dirty="0">
              <a:latin typeface="+mn-ea"/>
            </a:endParaRPr>
          </a:p>
        </p:txBody>
      </p:sp>
      <p:sp>
        <p:nvSpPr>
          <p:cNvPr id="2" name="正方形/長方形 1"/>
          <p:cNvSpPr/>
          <p:nvPr/>
        </p:nvSpPr>
        <p:spPr>
          <a:xfrm>
            <a:off x="1751638" y="6536491"/>
            <a:ext cx="5841260" cy="439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HGPｺﾞｼｯｸE" panose="020B0900000000000000" pitchFamily="50" charset="-128"/>
                <a:ea typeface="HGPｺﾞｼｯｸE" panose="020B0900000000000000" pitchFamily="50" charset="-128"/>
              </a:rPr>
              <a:t>募集カテゴリー</a:t>
            </a:r>
            <a:r>
              <a:rPr kumimoji="1" lang="en-US" altLang="ja-JP" b="1" dirty="0">
                <a:solidFill>
                  <a:schemeClr val="tx1"/>
                </a:solidFill>
                <a:latin typeface="HGPｺﾞｼｯｸE" panose="020B0900000000000000" pitchFamily="50" charset="-128"/>
                <a:ea typeface="HGPｺﾞｼｯｸE" panose="020B0900000000000000" pitchFamily="50" charset="-128"/>
              </a:rPr>
              <a:t>…</a:t>
            </a:r>
            <a:r>
              <a:rPr kumimoji="1" lang="ja-JP" altLang="en-US" b="1" u="sng" dirty="0">
                <a:solidFill>
                  <a:schemeClr val="tx1"/>
                </a:solidFill>
                <a:latin typeface="HGPｺﾞｼｯｸE" panose="020B0900000000000000" pitchFamily="50" charset="-128"/>
                <a:ea typeface="HGPｺﾞｼｯｸE" panose="020B0900000000000000" pitchFamily="50" charset="-128"/>
              </a:rPr>
              <a:t>ギフトにおすすめできるもの</a:t>
            </a:r>
          </a:p>
        </p:txBody>
      </p:sp>
      <p:sp>
        <p:nvSpPr>
          <p:cNvPr id="45" name="テキスト ボックス 44"/>
          <p:cNvSpPr txBox="1"/>
          <p:nvPr/>
        </p:nvSpPr>
        <p:spPr>
          <a:xfrm>
            <a:off x="3539329" y="5135596"/>
            <a:ext cx="889987" cy="261610"/>
          </a:xfrm>
          <a:prstGeom prst="rect">
            <a:avLst/>
          </a:prstGeom>
          <a:noFill/>
        </p:spPr>
        <p:txBody>
          <a:bodyPr wrap="none" rtlCol="0">
            <a:spAutoFit/>
          </a:bodyPr>
          <a:lstStyle/>
          <a:p>
            <a:r>
              <a:rPr kumimoji="1" lang="ja-JP" altLang="en-US" sz="1100" dirty="0"/>
              <a:t>銀座ロフト</a:t>
            </a:r>
          </a:p>
        </p:txBody>
      </p:sp>
      <p:sp>
        <p:nvSpPr>
          <p:cNvPr id="47" name="テキスト ボックス 46"/>
          <p:cNvSpPr txBox="1"/>
          <p:nvPr/>
        </p:nvSpPr>
        <p:spPr>
          <a:xfrm>
            <a:off x="5824210" y="5143365"/>
            <a:ext cx="889987" cy="261610"/>
          </a:xfrm>
          <a:prstGeom prst="rect">
            <a:avLst/>
          </a:prstGeom>
          <a:noFill/>
        </p:spPr>
        <p:txBody>
          <a:bodyPr wrap="none" rtlCol="0">
            <a:spAutoFit/>
          </a:bodyPr>
          <a:lstStyle/>
          <a:p>
            <a:r>
              <a:rPr kumimoji="1" lang="ja-JP" altLang="en-US" sz="1100" dirty="0"/>
              <a:t>渋谷ロフト</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207" y="2201015"/>
            <a:ext cx="2115180" cy="2879045"/>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150" y="891893"/>
            <a:ext cx="1531590" cy="1065778"/>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216" y="2200805"/>
            <a:ext cx="2021837" cy="2866578"/>
          </a:xfrm>
          <a:prstGeom prst="rect">
            <a:avLst/>
          </a:prstGeom>
        </p:spPr>
      </p:pic>
      <p:sp>
        <p:nvSpPr>
          <p:cNvPr id="13" name="テキスト ボックス 12"/>
          <p:cNvSpPr txBox="1"/>
          <p:nvPr/>
        </p:nvSpPr>
        <p:spPr>
          <a:xfrm>
            <a:off x="642022" y="3025961"/>
            <a:ext cx="1169551" cy="4606389"/>
          </a:xfrm>
          <a:prstGeom prst="rect">
            <a:avLst/>
          </a:prstGeom>
          <a:noFill/>
        </p:spPr>
        <p:txBody>
          <a:bodyPr vert="eaVert" wrap="none" rtlCol="0">
            <a:spAutoFit/>
          </a:bodyPr>
          <a:lstStyle/>
          <a:p>
            <a:r>
              <a:rPr kumimoji="1" lang="ja-JP" altLang="en-US" sz="3200" b="1" dirty="0"/>
              <a:t>貴社とロフトと、</a:t>
            </a:r>
            <a:endParaRPr kumimoji="1" lang="en-US" altLang="ja-JP" sz="3200" b="1" dirty="0"/>
          </a:p>
          <a:p>
            <a:r>
              <a:rPr kumimoji="1" lang="ja-JP" altLang="en-US" sz="3200" b="1" dirty="0"/>
              <a:t>１対１の商談チャンス！</a:t>
            </a:r>
          </a:p>
        </p:txBody>
      </p:sp>
      <p:sp>
        <p:nvSpPr>
          <p:cNvPr id="9" name="テキスト ボックス 8"/>
          <p:cNvSpPr txBox="1"/>
          <p:nvPr/>
        </p:nvSpPr>
        <p:spPr>
          <a:xfrm>
            <a:off x="2273837" y="2248931"/>
            <a:ext cx="523220" cy="3195747"/>
          </a:xfrm>
          <a:prstGeom prst="rect">
            <a:avLst/>
          </a:prstGeom>
          <a:noFill/>
        </p:spPr>
        <p:txBody>
          <a:bodyPr vert="eaVert" wrap="none" rtlCol="0">
            <a:spAutoFit/>
          </a:bodyPr>
          <a:lstStyle/>
          <a:p>
            <a:r>
              <a:rPr kumimoji="1" lang="en-US" altLang="ja-JP" sz="1100" dirty="0"/>
              <a:t>※</a:t>
            </a:r>
            <a:r>
              <a:rPr kumimoji="1" lang="ja-JP" altLang="en-US" sz="1100" dirty="0"/>
              <a:t>是非一度、大型店のいずれかを訪問いただき、</a:t>
            </a:r>
            <a:endParaRPr kumimoji="1" lang="en-US" altLang="ja-JP" sz="1100" dirty="0"/>
          </a:p>
          <a:p>
            <a:r>
              <a:rPr kumimoji="1" lang="ja-JP" altLang="en-US" sz="1100" dirty="0"/>
              <a:t>　コンセプトに合った商品をご提案ください！</a:t>
            </a:r>
          </a:p>
        </p:txBody>
      </p:sp>
      <p:pic>
        <p:nvPicPr>
          <p:cNvPr id="51" name="図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02" y="9393571"/>
            <a:ext cx="819088" cy="569974"/>
          </a:xfrm>
          <a:prstGeom prst="rect">
            <a:avLst/>
          </a:prstGeom>
        </p:spPr>
      </p:pic>
      <p:sp>
        <p:nvSpPr>
          <p:cNvPr id="10" name="テキスト ボックス 9"/>
          <p:cNvSpPr txBox="1"/>
          <p:nvPr/>
        </p:nvSpPr>
        <p:spPr>
          <a:xfrm>
            <a:off x="1442313" y="7034402"/>
            <a:ext cx="6393097" cy="1969770"/>
          </a:xfrm>
          <a:prstGeom prst="rect">
            <a:avLst/>
          </a:prstGeom>
          <a:noFill/>
        </p:spPr>
        <p:txBody>
          <a:bodyPr wrap="none" rtlCol="0">
            <a:spAutoFit/>
          </a:bodyPr>
          <a:lstStyle/>
          <a:p>
            <a:r>
              <a:rPr lang="ja-JP" altLang="en-US" sz="1400" b="1" u="sng" dirty="0">
                <a:latin typeface="メイリオ" panose="020B0604030504040204" pitchFamily="50" charset="-128"/>
                <a:ea typeface="メイリオ" panose="020B0604030504040204" pitchFamily="50" charset="-128"/>
              </a:rPr>
              <a:t>下記カテゴリーの製品をお待ちしております。</a:t>
            </a:r>
            <a:endParaRPr lang="en-US" altLang="ja-JP" sz="1400" b="1" u="sng" dirty="0">
              <a:latin typeface="メイリオ" panose="020B0604030504040204" pitchFamily="50" charset="-128"/>
              <a:ea typeface="メイリオ" panose="020B0604030504040204" pitchFamily="50" charset="-128"/>
            </a:endParaRPr>
          </a:p>
          <a:p>
            <a:r>
              <a:rPr lang="ja-JP" altLang="ja-JP" sz="1200" dirty="0">
                <a:latin typeface="メイリオ" panose="020B0604030504040204" pitchFamily="50" charset="-128"/>
                <a:ea typeface="メイリオ" panose="020B0604030504040204" pitchFamily="50" charset="-128"/>
              </a:rPr>
              <a:t>・モダンな迎春雑貨、モダン郷土玩具、モダン和雑貨 </a:t>
            </a:r>
            <a:r>
              <a:rPr lang="ja-JP" altLang="en-US" sz="1200" dirty="0">
                <a:latin typeface="メイリオ" panose="020B0604030504040204" pitchFamily="50" charset="-128"/>
                <a:ea typeface="メイリオ" panose="020B0604030504040204" pitchFamily="50" charset="-128"/>
              </a:rPr>
              <a:t>、手ぬぐい</a:t>
            </a:r>
            <a:endParaRPr lang="ja-JP" altLang="ja-JP" sz="1200" dirty="0">
              <a:latin typeface="メイリオ" panose="020B0604030504040204" pitchFamily="50" charset="-128"/>
              <a:ea typeface="メイリオ" panose="020B0604030504040204" pitchFamily="50" charset="-128"/>
            </a:endParaRPr>
          </a:p>
          <a:p>
            <a:r>
              <a:rPr lang="ja-JP" altLang="ja-JP" sz="1200" dirty="0">
                <a:latin typeface="メイリオ" panose="020B0604030504040204" pitchFamily="50" charset="-128"/>
                <a:ea typeface="メイリオ" panose="020B0604030504040204" pitchFamily="50" charset="-128"/>
              </a:rPr>
              <a:t>・ファッションパーツ雑貨（</a:t>
            </a:r>
            <a:r>
              <a:rPr lang="ja-JP" altLang="en-US" sz="1200" dirty="0">
                <a:latin typeface="メイリオ" panose="020B0604030504040204" pitchFamily="50" charset="-128"/>
                <a:ea typeface="メイリオ" panose="020B0604030504040204" pitchFamily="50" charset="-128"/>
              </a:rPr>
              <a:t>帽子、デザイン靴下、ハンカチ、ユニセックスバッグ</a:t>
            </a:r>
            <a:r>
              <a:rPr lang="ja-JP" altLang="ja-JP" sz="1200" dirty="0">
                <a:latin typeface="メイリオ" panose="020B0604030504040204" pitchFamily="50" charset="-128"/>
                <a:ea typeface="メイリオ" panose="020B0604030504040204" pitchFamily="50" charset="-128"/>
              </a:rPr>
              <a:t>など） </a:t>
            </a:r>
          </a:p>
          <a:p>
            <a:r>
              <a:rPr lang="ja-JP" altLang="ja-JP" sz="1200" dirty="0">
                <a:latin typeface="メイリオ" panose="020B0604030504040204" pitchFamily="50" charset="-128"/>
                <a:ea typeface="メイリオ" panose="020B0604030504040204" pitchFamily="50" charset="-128"/>
              </a:rPr>
              <a:t>・レイン＆シャイン雑貨（</a:t>
            </a:r>
            <a:r>
              <a:rPr lang="ja-JP" altLang="en-US" sz="1200" dirty="0">
                <a:latin typeface="メイリオ" panose="020B0604030504040204" pitchFamily="50" charset="-128"/>
                <a:ea typeface="メイリオ" panose="020B0604030504040204" pitchFamily="50" charset="-128"/>
              </a:rPr>
              <a:t> 雨傘、日傘＜晴雨兼用傘＞ 、サングラス、</a:t>
            </a:r>
            <a:r>
              <a:rPr lang="ja-JP" altLang="ja-JP" sz="1200" dirty="0">
                <a:latin typeface="メイリオ" panose="020B0604030504040204" pitchFamily="50" charset="-128"/>
                <a:ea typeface="メイリオ" panose="020B0604030504040204" pitchFamily="50" charset="-128"/>
              </a:rPr>
              <a:t>など）</a:t>
            </a:r>
          </a:p>
          <a:p>
            <a:r>
              <a:rPr lang="ja-JP" altLang="ja-JP" sz="1200" dirty="0">
                <a:latin typeface="メイリオ" panose="020B0604030504040204" pitchFamily="50" charset="-128"/>
                <a:ea typeface="メイリオ" panose="020B0604030504040204" pitchFamily="50" charset="-128"/>
              </a:rPr>
              <a:t>・フーズ</a:t>
            </a:r>
            <a:r>
              <a:rPr lang="ja-JP" altLang="en-US" sz="1200" dirty="0">
                <a:latin typeface="メイリオ" panose="020B0604030504040204" pitchFamily="50" charset="-128"/>
                <a:ea typeface="メイリオ" panose="020B0604030504040204" pitchFamily="50" charset="-128"/>
              </a:rPr>
              <a:t>（ギフトお菓子・グルメフーズ）</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生産時賞味期限</a:t>
            </a:r>
            <a:r>
              <a:rPr lang="en-US" altLang="ja-JP" sz="1200" dirty="0">
                <a:latin typeface="メイリオ" panose="020B0604030504040204" pitchFamily="50" charset="-128"/>
                <a:ea typeface="メイリオ" panose="020B0604030504040204" pitchFamily="50" charset="-128"/>
              </a:rPr>
              <a:t>6</a:t>
            </a:r>
            <a:r>
              <a:rPr lang="ja-JP" altLang="ja-JP" sz="1200" dirty="0">
                <a:latin typeface="メイリオ" panose="020B0604030504040204" pitchFamily="50" charset="-128"/>
                <a:ea typeface="メイリオ" panose="020B0604030504040204" pitchFamily="50" charset="-128"/>
              </a:rPr>
              <a:t>カ月以上＜納品時</a:t>
            </a:r>
            <a:r>
              <a:rPr lang="en-US" altLang="ja-JP" sz="1200" dirty="0">
                <a:latin typeface="メイリオ" panose="020B0604030504040204" pitchFamily="50" charset="-128"/>
                <a:ea typeface="メイリオ" panose="020B0604030504040204" pitchFamily="50" charset="-128"/>
              </a:rPr>
              <a:t>4</a:t>
            </a:r>
            <a:r>
              <a:rPr lang="ja-JP" altLang="ja-JP" sz="1200" dirty="0">
                <a:latin typeface="メイリオ" panose="020B0604030504040204" pitchFamily="50" charset="-128"/>
                <a:ea typeface="メイリオ" panose="020B0604030504040204" pitchFamily="50" charset="-128"/>
              </a:rPr>
              <a:t>ヵ月以上＞</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常温保存可</a:t>
            </a:r>
          </a:p>
          <a:p>
            <a:r>
              <a:rPr lang="ja-JP" altLang="en-US" sz="1200" dirty="0">
                <a:latin typeface="メイリオ" panose="020B0604030504040204" pitchFamily="50" charset="-128"/>
                <a:ea typeface="メイリオ" panose="020B0604030504040204" pitchFamily="50" charset="-128"/>
              </a:rPr>
              <a:t>・ファブリックスギフト</a:t>
            </a:r>
            <a:r>
              <a:rPr lang="ja-JP" altLang="ja-JP" sz="1200" dirty="0">
                <a:latin typeface="メイリオ" panose="020B0604030504040204" pitchFamily="50" charset="-128"/>
                <a:ea typeface="メイリオ" panose="020B0604030504040204" pitchFamily="50" charset="-128"/>
              </a:rPr>
              <a:t>・大人の趣味雑貨</a:t>
            </a:r>
            <a:r>
              <a:rPr lang="ja-JP" altLang="en-US" sz="1200" dirty="0">
                <a:latin typeface="メイリオ" panose="020B0604030504040204" pitchFamily="50" charset="-128"/>
                <a:ea typeface="メイリオ" panose="020B0604030504040204" pitchFamily="50" charset="-128"/>
              </a:rPr>
              <a:t>　</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ソフビ雑貨　・作家スタンプ</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・デザインステーショナリー</a:t>
            </a:r>
            <a:r>
              <a:rPr lang="ja-JP" altLang="ja-JP" sz="1200" dirty="0">
                <a:latin typeface="メイリオ" panose="020B0604030504040204" pitchFamily="50" charset="-128"/>
                <a:ea typeface="メイリオ" panose="020B0604030504040204" pitchFamily="50" charset="-128"/>
              </a:rPr>
              <a:t>・トラベルグッズ</a:t>
            </a:r>
            <a:r>
              <a:rPr lang="ja-JP" altLang="en-US" sz="1200" dirty="0">
                <a:latin typeface="メイリオ" panose="020B0604030504040204" pitchFamily="50" charset="-128"/>
                <a:ea typeface="メイリオ" panose="020B0604030504040204" pitchFamily="50" charset="-128"/>
              </a:rPr>
              <a:t>　・クリエイター雑貨</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・インバウンド向け雑貨　</a:t>
            </a:r>
            <a:r>
              <a:rPr lang="ja-JP" altLang="ja-JP" sz="1200" dirty="0">
                <a:latin typeface="メイリオ" panose="020B0604030504040204" pitchFamily="50" charset="-128"/>
                <a:ea typeface="メイリオ" panose="020B0604030504040204" pitchFamily="50" charset="-128"/>
              </a:rPr>
              <a:t>・その他、〇〇ロフトの〇〇売場で提案したいもの</a:t>
            </a: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単品での提案だけでなく、どのような売場で着地できるか、ご提案ください。　　</a:t>
            </a:r>
            <a:endParaRPr lang="ja-JP" altLang="ja-JP" sz="1200"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3539329" y="279272"/>
            <a:ext cx="4072302" cy="307777"/>
          </a:xfrm>
          <a:prstGeom prst="rect">
            <a:avLst/>
          </a:prstGeom>
          <a:noFill/>
        </p:spPr>
        <p:txBody>
          <a:bodyPr wrap="square" rtlCol="0">
            <a:spAutoFit/>
          </a:bodyPr>
          <a:lstStyle/>
          <a:p>
            <a:r>
              <a:rPr kumimoji="1" lang="en-US" altLang="ja-JP" sz="1400" b="1" u="sng" dirty="0">
                <a:solidFill>
                  <a:srgbClr val="FF0000"/>
                </a:solidFill>
                <a:latin typeface="+mn-ea"/>
              </a:rPr>
              <a:t>※</a:t>
            </a:r>
            <a:r>
              <a:rPr kumimoji="1" lang="ja-JP" altLang="en-US" sz="1400" b="1" u="sng" dirty="0">
                <a:solidFill>
                  <a:srgbClr val="FF0000"/>
                </a:solidFill>
                <a:latin typeface="+mn-ea"/>
              </a:rPr>
              <a:t>本資料の</a:t>
            </a:r>
            <a:r>
              <a:rPr kumimoji="1" lang="en-US" altLang="ja-JP" sz="1400" b="1" u="sng" dirty="0">
                <a:solidFill>
                  <a:srgbClr val="FF0000"/>
                </a:solidFill>
                <a:latin typeface="+mn-ea"/>
              </a:rPr>
              <a:t>SNS</a:t>
            </a:r>
            <a:r>
              <a:rPr kumimoji="1" lang="ja-JP" altLang="en-US" sz="1400" b="1" u="sng" dirty="0">
                <a:solidFill>
                  <a:srgbClr val="FF0000"/>
                </a:solidFill>
                <a:latin typeface="+mn-ea"/>
              </a:rPr>
              <a:t>等への転載はご遠慮ください。</a:t>
            </a:r>
          </a:p>
        </p:txBody>
      </p:sp>
      <p:sp>
        <p:nvSpPr>
          <p:cNvPr id="14" name="正方形/長方形 13">
            <a:extLst>
              <a:ext uri="{FF2B5EF4-FFF2-40B4-BE49-F238E27FC236}">
                <a16:creationId xmlns:a16="http://schemas.microsoft.com/office/drawing/2014/main" id="{4707B214-BFB4-2AC8-59F5-6BDCA19FC219}"/>
              </a:ext>
            </a:extLst>
          </p:cNvPr>
          <p:cNvSpPr/>
          <p:nvPr/>
        </p:nvSpPr>
        <p:spPr>
          <a:xfrm>
            <a:off x="2535081" y="5486945"/>
            <a:ext cx="4333913" cy="273929"/>
          </a:xfrm>
          <a:prstGeom prst="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964E5DD-6246-D4CD-BFDA-999E7865EA08}"/>
              </a:ext>
            </a:extLst>
          </p:cNvPr>
          <p:cNvSpPr/>
          <p:nvPr/>
        </p:nvSpPr>
        <p:spPr>
          <a:xfrm>
            <a:off x="1811573" y="5403182"/>
            <a:ext cx="5841260" cy="439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HGPｺﾞｼｯｸE" panose="020B0900000000000000" pitchFamily="50" charset="-128"/>
                <a:ea typeface="HGPｺﾞｼｯｸE" panose="020B0900000000000000" pitchFamily="50" charset="-128"/>
              </a:rPr>
              <a:t>ロフト大型店舗での取り扱い商品を募集！</a:t>
            </a:r>
            <a:endParaRPr kumimoji="1" lang="ja-JP" altLang="en-US" b="1" u="sng" dirty="0">
              <a:solidFill>
                <a:schemeClr val="tx1"/>
              </a:solidFill>
              <a:latin typeface="HGPｺﾞｼｯｸE" panose="020B0900000000000000" pitchFamily="50" charset="-128"/>
              <a:ea typeface="HGPｺﾞｼｯｸE" panose="020B0900000000000000" pitchFamily="50" charset="-128"/>
            </a:endParaRPr>
          </a:p>
        </p:txBody>
      </p:sp>
      <p:sp>
        <p:nvSpPr>
          <p:cNvPr id="16" name="テキスト ボックス 15">
            <a:extLst>
              <a:ext uri="{FF2B5EF4-FFF2-40B4-BE49-F238E27FC236}">
                <a16:creationId xmlns:a16="http://schemas.microsoft.com/office/drawing/2014/main" id="{C2167497-2E8F-7C01-71A5-E5C97AA18408}"/>
              </a:ext>
            </a:extLst>
          </p:cNvPr>
          <p:cNvSpPr txBox="1"/>
          <p:nvPr/>
        </p:nvSpPr>
        <p:spPr>
          <a:xfrm>
            <a:off x="2612407" y="5876605"/>
            <a:ext cx="4083169" cy="584775"/>
          </a:xfrm>
          <a:prstGeom prst="rect">
            <a:avLst/>
          </a:prstGeom>
          <a:noFill/>
        </p:spPr>
        <p:txBody>
          <a:bodyPr wrap="none" rtlCol="0">
            <a:spAutoFit/>
          </a:bodyPr>
          <a:lstStyle/>
          <a:p>
            <a:r>
              <a:rPr lang="ja-JP" altLang="en-US" sz="1600" b="1" u="sng" dirty="0">
                <a:latin typeface="メイリオ" panose="020B0604030504040204" pitchFamily="50" charset="-128"/>
                <a:ea typeface="メイリオ" panose="020B0604030504040204" pitchFamily="50" charset="-128"/>
              </a:rPr>
              <a:t>銀座、渋谷、池袋、吉祥寺、横浜、千葉、</a:t>
            </a:r>
            <a:endParaRPr lang="en-US" altLang="ja-JP" sz="1600" b="1" u="sng" dirty="0">
              <a:latin typeface="メイリオ" panose="020B0604030504040204" pitchFamily="50" charset="-128"/>
              <a:ea typeface="メイリオ" panose="020B0604030504040204" pitchFamily="50" charset="-128"/>
            </a:endParaRPr>
          </a:p>
          <a:p>
            <a:r>
              <a:rPr lang="ja-JP" altLang="en-US" sz="1600" b="1" u="sng" dirty="0">
                <a:latin typeface="メイリオ" panose="020B0604030504040204" pitchFamily="50" charset="-128"/>
                <a:ea typeface="メイリオ" panose="020B0604030504040204" pitchFamily="50" charset="-128"/>
              </a:rPr>
              <a:t>仙台、梅田、京都、天神</a:t>
            </a:r>
            <a:endParaRPr lang="ja-JP" altLang="ja-JP" sz="1600" b="1" u="sng"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15391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499729" y="4306389"/>
            <a:ext cx="5950304" cy="81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grpSp>
        <p:nvGrpSpPr>
          <p:cNvPr id="10" name="グループ化 9"/>
          <p:cNvGrpSpPr/>
          <p:nvPr/>
        </p:nvGrpSpPr>
        <p:grpSpPr>
          <a:xfrm>
            <a:off x="-20784" y="4262974"/>
            <a:ext cx="7456417" cy="811170"/>
            <a:chOff x="70326" y="4166434"/>
            <a:chExt cx="7114425" cy="811170"/>
          </a:xfrm>
        </p:grpSpPr>
        <p:sp>
          <p:nvSpPr>
            <p:cNvPr id="11" name="正方形/長方形 10"/>
            <p:cNvSpPr/>
            <p:nvPr/>
          </p:nvSpPr>
          <p:spPr>
            <a:xfrm>
              <a:off x="70326" y="4377377"/>
              <a:ext cx="1282075" cy="415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latin typeface="メイリオ" panose="020B0604030504040204" pitchFamily="50" charset="-128"/>
                  <a:ea typeface="メイリオ" panose="020B0604030504040204" pitchFamily="50" charset="-128"/>
                </a:rPr>
                <a:t>【</a:t>
              </a:r>
              <a:r>
                <a:rPr kumimoji="1" lang="ja-JP" altLang="en-US" sz="1600" b="1" dirty="0">
                  <a:solidFill>
                    <a:schemeClr val="tx1"/>
                  </a:solidFill>
                  <a:latin typeface="メイリオ" panose="020B0604030504040204" pitchFamily="50" charset="-128"/>
                  <a:ea typeface="メイリオ" panose="020B0604030504040204" pitchFamily="50" charset="-128"/>
                </a:rPr>
                <a:t>申込書</a:t>
              </a:r>
              <a:r>
                <a:rPr kumimoji="1" lang="en-US" altLang="ja-JP" sz="1600" b="1" dirty="0">
                  <a:solidFill>
                    <a:schemeClr val="tx1"/>
                  </a:solidFill>
                  <a:latin typeface="メイリオ" panose="020B0604030504040204" pitchFamily="50" charset="-128"/>
                  <a:ea typeface="メイリオ" panose="020B0604030504040204" pitchFamily="50" charset="-128"/>
                </a:rPr>
                <a:t>】</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1234447" y="4166434"/>
              <a:ext cx="5950304" cy="81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メイリオ" panose="020B0604030504040204" pitchFamily="50" charset="-128"/>
                </a:rPr>
                <a:t>お申し込みの際にご提供いただいたお客様の情報は、当会議所のほか、東京商工会議所、株式会社ロフトと共有のうえ当該イベントの申込受付の管理、運営上の管理に利用するほか、東京商工会議所が主催する各種事業のご案内（ＤＭ及びＦＡＸ）のために利用させていただきます。今後、ご案内が不要の場合にはお知らせください。</a:t>
              </a:r>
            </a:p>
          </p:txBody>
        </p:sp>
      </p:grpSp>
      <p:sp>
        <p:nvSpPr>
          <p:cNvPr id="14" name="正方形/長方形 13"/>
          <p:cNvSpPr/>
          <p:nvPr/>
        </p:nvSpPr>
        <p:spPr>
          <a:xfrm>
            <a:off x="193441" y="10102219"/>
            <a:ext cx="7670521" cy="582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dirty="0">
                <a:solidFill>
                  <a:srgbClr val="FF0000"/>
                </a:solidFill>
                <a:latin typeface="+mn-ea"/>
              </a:rPr>
              <a:t>＜申込み先＞京都商工会議所 産業振興部 知恵産業推進課（担当：七村、森岡、平田、梅垣）</a:t>
            </a:r>
            <a:endParaRPr lang="en-US" altLang="ja-JP" sz="1050" dirty="0">
              <a:solidFill>
                <a:srgbClr val="FF0000"/>
              </a:solidFill>
              <a:latin typeface="+mn-ea"/>
            </a:endParaRPr>
          </a:p>
          <a:p>
            <a:pPr>
              <a:defRPr/>
            </a:pPr>
            <a:r>
              <a:rPr lang="ja-JP" altLang="en-US" sz="1050" dirty="0">
                <a:solidFill>
                  <a:srgbClr val="FF0000"/>
                </a:solidFill>
                <a:latin typeface="+mn-ea"/>
              </a:rPr>
              <a:t>  </a:t>
            </a:r>
            <a:r>
              <a:rPr lang="en-US" altLang="ja-JP" sz="1050" dirty="0">
                <a:solidFill>
                  <a:srgbClr val="FF0000"/>
                </a:solidFill>
                <a:latin typeface="+mn-ea"/>
              </a:rPr>
              <a:t>TEL</a:t>
            </a:r>
            <a:r>
              <a:rPr lang="ja-JP" altLang="en-US" sz="1050" dirty="0">
                <a:solidFill>
                  <a:srgbClr val="FF0000"/>
                </a:solidFill>
                <a:latin typeface="+mn-ea"/>
              </a:rPr>
              <a:t>： </a:t>
            </a:r>
            <a:r>
              <a:rPr lang="en-US" altLang="ja-JP" sz="1050" dirty="0">
                <a:solidFill>
                  <a:srgbClr val="FF0000"/>
                </a:solidFill>
                <a:latin typeface="+mn-ea"/>
              </a:rPr>
              <a:t>075-341-9781</a:t>
            </a:r>
            <a:r>
              <a:rPr lang="ja-JP" altLang="en-US" sz="1050" dirty="0">
                <a:solidFill>
                  <a:srgbClr val="FF0000"/>
                </a:solidFill>
                <a:latin typeface="+mn-ea"/>
              </a:rPr>
              <a:t>　</a:t>
            </a:r>
            <a:r>
              <a:rPr lang="en-US" altLang="ja-JP" sz="1050" dirty="0">
                <a:solidFill>
                  <a:srgbClr val="FF0000"/>
                </a:solidFill>
                <a:latin typeface="+mn-ea"/>
              </a:rPr>
              <a:t>E-mail: bmpj@kyo.or.jp</a:t>
            </a:r>
          </a:p>
          <a:p>
            <a:pPr>
              <a:defRPr/>
            </a:pPr>
            <a:r>
              <a:rPr lang="ja-JP" altLang="en-US" sz="900" dirty="0">
                <a:solidFill>
                  <a:schemeClr val="tx1"/>
                </a:solidFill>
                <a:latin typeface="+mn-ea"/>
              </a:rPr>
              <a:t>＜主催＞東京商工会議所 ビジネス交流センター </a:t>
            </a:r>
            <a:r>
              <a:rPr lang="en-US" altLang="ja-JP" sz="900" dirty="0">
                <a:solidFill>
                  <a:schemeClr val="tx1"/>
                </a:solidFill>
                <a:latin typeface="+mn-ea"/>
              </a:rPr>
              <a:t>TEL</a:t>
            </a:r>
            <a:r>
              <a:rPr lang="ja-JP" altLang="en-US" sz="900" dirty="0">
                <a:solidFill>
                  <a:schemeClr val="tx1"/>
                </a:solidFill>
                <a:latin typeface="+mn-ea"/>
              </a:rPr>
              <a:t>：</a:t>
            </a:r>
            <a:r>
              <a:rPr lang="en-US" altLang="ja-JP" sz="900" dirty="0">
                <a:solidFill>
                  <a:schemeClr val="tx1"/>
                </a:solidFill>
                <a:latin typeface="+mn-ea"/>
              </a:rPr>
              <a:t>03-3283-7804</a:t>
            </a:r>
            <a:r>
              <a:rPr lang="ja-JP" altLang="en-US" sz="900" dirty="0">
                <a:solidFill>
                  <a:schemeClr val="tx1"/>
                </a:solidFill>
                <a:latin typeface="+mn-ea"/>
              </a:rPr>
              <a:t> </a:t>
            </a:r>
            <a:r>
              <a:rPr lang="en-US" altLang="ja-JP" sz="900" dirty="0">
                <a:solidFill>
                  <a:schemeClr val="tx1"/>
                </a:solidFill>
                <a:latin typeface="+mn-ea"/>
              </a:rPr>
              <a:t>E-mail: </a:t>
            </a:r>
            <a:r>
              <a:rPr lang="en-US" altLang="ja-JP" sz="900" dirty="0">
                <a:solidFill>
                  <a:schemeClr val="tx1"/>
                </a:solidFill>
                <a:latin typeface="+mn-ea"/>
                <a:hlinkClick r:id="rId2"/>
              </a:rPr>
              <a:t>bizkoryu@tokyo-cci.or.jp</a:t>
            </a:r>
            <a:endParaRPr lang="en-US" altLang="ja-JP" sz="900" dirty="0">
              <a:solidFill>
                <a:schemeClr val="tx1"/>
              </a:solidFill>
              <a:latin typeface="+mn-ea"/>
            </a:endParaRPr>
          </a:p>
          <a:p>
            <a:pPr>
              <a:defRPr/>
            </a:pPr>
            <a:r>
              <a:rPr lang="ja-JP" altLang="en-US" sz="900" dirty="0">
                <a:solidFill>
                  <a:schemeClr val="tx1"/>
                </a:solidFill>
                <a:latin typeface="+mn-ea"/>
              </a:rPr>
              <a:t>＜協力＞日本商工会議所</a:t>
            </a:r>
            <a:endParaRPr lang="en-US" altLang="ja-JP" sz="900" dirty="0">
              <a:solidFill>
                <a:schemeClr val="tx1"/>
              </a:solidFill>
              <a:latin typeface="+mn-ea"/>
            </a:endParaRPr>
          </a:p>
        </p:txBody>
      </p:sp>
      <p:sp>
        <p:nvSpPr>
          <p:cNvPr id="2" name="正方形/長方形 1">
            <a:extLst>
              <a:ext uri="{FF2B5EF4-FFF2-40B4-BE49-F238E27FC236}">
                <a16:creationId xmlns:a16="http://schemas.microsoft.com/office/drawing/2014/main" id="{1CAAA010-6935-39DF-62BD-D0D861CAC895}"/>
              </a:ext>
            </a:extLst>
          </p:cNvPr>
          <p:cNvSpPr/>
          <p:nvPr/>
        </p:nvSpPr>
        <p:spPr>
          <a:xfrm>
            <a:off x="109641" y="8704425"/>
            <a:ext cx="7340392" cy="133897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rgbClr val="FF0000"/>
                </a:solidFill>
              </a:rPr>
              <a:t>・是非一度、本紙表面に記載のロフト大型店舗をご覧いただいた上で、商品をご提案ください。</a:t>
            </a:r>
            <a:endParaRPr kumimoji="1" lang="en-US" altLang="ja-JP" sz="1100" b="1" dirty="0">
              <a:solidFill>
                <a:srgbClr val="FF0000"/>
              </a:solidFill>
            </a:endParaRPr>
          </a:p>
          <a:p>
            <a:r>
              <a:rPr kumimoji="1" lang="ja-JP" altLang="en-US" sz="1100" b="1" dirty="0">
                <a:solidFill>
                  <a:srgbClr val="FF0000"/>
                </a:solidFill>
              </a:rPr>
              <a:t>・ロフトでは様々なカテゴリーの商品が並んでいます。貴社商品が、どちらの店舗の、どのカテゴリーの　</a:t>
            </a:r>
            <a:endParaRPr kumimoji="1" lang="en-US" altLang="ja-JP" sz="1100" b="1" dirty="0">
              <a:solidFill>
                <a:srgbClr val="FF0000"/>
              </a:solidFill>
            </a:endParaRPr>
          </a:p>
          <a:p>
            <a:r>
              <a:rPr kumimoji="1" lang="ja-JP" altLang="en-US" sz="1100" b="1" dirty="0">
                <a:solidFill>
                  <a:srgbClr val="FF0000"/>
                </a:solidFill>
              </a:rPr>
              <a:t>　棚に最適かを具体的にご提案ください。申込時に商材や希望する売り場などを記入いただく欄がございます。</a:t>
            </a:r>
            <a:endParaRPr kumimoji="1" lang="en-US" altLang="ja-JP" sz="1100" b="1" dirty="0">
              <a:solidFill>
                <a:srgbClr val="FF0000"/>
              </a:solidFill>
            </a:endParaRPr>
          </a:p>
          <a:p>
            <a:r>
              <a:rPr kumimoji="1" lang="ja-JP" altLang="en-US" sz="1100" dirty="0">
                <a:solidFill>
                  <a:schemeClr val="tx1"/>
                </a:solidFill>
              </a:rPr>
              <a:t>・商談会当日は、会社案内やサンプル、商品パンフレットをご持参ください。</a:t>
            </a:r>
          </a:p>
          <a:p>
            <a:r>
              <a:rPr kumimoji="1" lang="ja-JP" altLang="en-US" sz="1100" dirty="0">
                <a:solidFill>
                  <a:schemeClr val="tx1"/>
                </a:solidFill>
              </a:rPr>
              <a:t>・会場内外問わず、調理行為、危険物の持ち込みは出来ません。</a:t>
            </a:r>
          </a:p>
          <a:p>
            <a:r>
              <a:rPr kumimoji="1" lang="ja-JP" altLang="en-US" sz="1100" dirty="0">
                <a:solidFill>
                  <a:schemeClr val="tx1"/>
                </a:solidFill>
              </a:rPr>
              <a:t>・本商談会を契機に発生した取引等に関するトラブル・損害について、</a:t>
            </a:r>
          </a:p>
          <a:p>
            <a:r>
              <a:rPr kumimoji="1" lang="ja-JP" altLang="en-US" sz="1100" dirty="0">
                <a:solidFill>
                  <a:schemeClr val="tx1"/>
                </a:solidFill>
              </a:rPr>
              <a:t>　当商工会議所は一切責任を負いかねますので、ご了承のうえお申し込みください。</a:t>
            </a:r>
          </a:p>
        </p:txBody>
      </p:sp>
      <p:graphicFrame>
        <p:nvGraphicFramePr>
          <p:cNvPr id="3" name="表 2">
            <a:extLst>
              <a:ext uri="{FF2B5EF4-FFF2-40B4-BE49-F238E27FC236}">
                <a16:creationId xmlns:a16="http://schemas.microsoft.com/office/drawing/2014/main" id="{47173BC9-24EC-4260-6CAC-C6990F86DF39}"/>
              </a:ext>
            </a:extLst>
          </p:cNvPr>
          <p:cNvGraphicFramePr>
            <a:graphicFrameLocks noGrp="1"/>
          </p:cNvGraphicFramePr>
          <p:nvPr>
            <p:extLst>
              <p:ext uri="{D42A27DB-BD31-4B8C-83A1-F6EECF244321}">
                <p14:modId xmlns:p14="http://schemas.microsoft.com/office/powerpoint/2010/main" val="362836378"/>
              </p:ext>
            </p:extLst>
          </p:nvPr>
        </p:nvGraphicFramePr>
        <p:xfrm>
          <a:off x="117239" y="759231"/>
          <a:ext cx="7347194" cy="3658019"/>
        </p:xfrm>
        <a:graphic>
          <a:graphicData uri="http://schemas.openxmlformats.org/drawingml/2006/table">
            <a:tbl>
              <a:tblPr firstRow="1" bandRow="1">
                <a:tableStyleId>{F5AB1C69-6EDB-4FF4-983F-18BD219EF322}</a:tableStyleId>
              </a:tblPr>
              <a:tblGrid>
                <a:gridCol w="1113162">
                  <a:extLst>
                    <a:ext uri="{9D8B030D-6E8A-4147-A177-3AD203B41FA5}">
                      <a16:colId xmlns:a16="http://schemas.microsoft.com/office/drawing/2014/main" val="20000"/>
                    </a:ext>
                  </a:extLst>
                </a:gridCol>
                <a:gridCol w="6234032">
                  <a:extLst>
                    <a:ext uri="{9D8B030D-6E8A-4147-A177-3AD203B41FA5}">
                      <a16:colId xmlns:a16="http://schemas.microsoft.com/office/drawing/2014/main" val="20001"/>
                    </a:ext>
                  </a:extLst>
                </a:gridCol>
              </a:tblGrid>
              <a:tr h="303683">
                <a:tc gridSpan="2">
                  <a:txBody>
                    <a:bodyPr/>
                    <a:lstStyle/>
                    <a:p>
                      <a:pPr algn="ctr"/>
                      <a:r>
                        <a:rPr kumimoji="1" lang="ja-JP" altLang="en-US" sz="2200" dirty="0">
                          <a:solidFill>
                            <a:schemeClr val="tx1"/>
                          </a:solidFill>
                        </a:rPr>
                        <a:t>株式会社ロフトとの個別商談会　開催概要</a:t>
                      </a:r>
                      <a:endParaRPr kumimoji="1" lang="ja-JP" altLang="en-US" sz="2200" dirty="0">
                        <a:solidFill>
                          <a:schemeClr val="tx1"/>
                        </a:solidFill>
                        <a:latin typeface="メイリオ" panose="020B0604030504040204" pitchFamily="50" charset="-128"/>
                        <a:ea typeface="メイリオ" panose="020B0604030504040204" pitchFamily="50" charset="-128"/>
                      </a:endParaRPr>
                    </a:p>
                  </a:txBody>
                  <a:tcPr marL="98691" marR="98691" marT="49340" marB="49340">
                    <a:solidFill>
                      <a:srgbClr val="FDD000"/>
                    </a:solidFill>
                  </a:tcPr>
                </a:tc>
                <a:tc hMerge="1">
                  <a:txBody>
                    <a:bodyPr/>
                    <a:lstStyle/>
                    <a:p>
                      <a:endParaRPr kumimoji="1" lang="ja-JP" altLang="en-US" dirty="0"/>
                    </a:p>
                  </a:txBody>
                  <a:tcPr/>
                </a:tc>
                <a:extLst>
                  <a:ext uri="{0D108BD9-81ED-4DB2-BD59-A6C34878D82A}">
                    <a16:rowId xmlns:a16="http://schemas.microsoft.com/office/drawing/2014/main" val="10000"/>
                  </a:ext>
                </a:extLst>
              </a:tr>
              <a:tr h="405000">
                <a:tc>
                  <a:txBody>
                    <a:bodyPr/>
                    <a:lstStyle/>
                    <a:p>
                      <a:pPr algn="ctr"/>
                      <a:r>
                        <a:rPr kumimoji="1" lang="ja-JP" altLang="en-US" sz="1050" b="0" dirty="0">
                          <a:latin typeface="HGｺﾞｼｯｸE" panose="020B0909000000000000" pitchFamily="49" charset="-128"/>
                          <a:ea typeface="HGｺﾞｼｯｸE" panose="020B0909000000000000" pitchFamily="49" charset="-128"/>
                        </a:rPr>
                        <a:t>開催日程</a:t>
                      </a:r>
                    </a:p>
                  </a:txBody>
                  <a:tcPr marL="98691" marR="98691" marT="49340" marB="49340" anchor="ctr"/>
                </a:tc>
                <a:tc>
                  <a:txBody>
                    <a:bodyPr/>
                    <a:lstStyle/>
                    <a:p>
                      <a:r>
                        <a:rPr kumimoji="1" lang="ja-JP" altLang="en-US" sz="1050" b="0" dirty="0">
                          <a:latin typeface="HGｺﾞｼｯｸE" panose="020B0909000000000000" pitchFamily="49" charset="-128"/>
                          <a:ea typeface="HGｺﾞｼｯｸE" panose="020B0909000000000000" pitchFamily="49" charset="-128"/>
                        </a:rPr>
                        <a:t>２０２４</a:t>
                      </a:r>
                      <a:r>
                        <a:rPr kumimoji="1" lang="zh-TW" altLang="en-US" sz="1050" b="0" dirty="0">
                          <a:latin typeface="HGｺﾞｼｯｸE" panose="020B0909000000000000" pitchFamily="49" charset="-128"/>
                          <a:ea typeface="HGｺﾞｼｯｸE" panose="020B0909000000000000" pitchFamily="49" charset="-128"/>
                        </a:rPr>
                        <a:t>年</a:t>
                      </a:r>
                      <a:r>
                        <a:rPr kumimoji="1" lang="ja-JP" altLang="en-US" sz="1050" b="0" dirty="0">
                          <a:latin typeface="HGｺﾞｼｯｸE" panose="020B0909000000000000" pitchFamily="49" charset="-128"/>
                          <a:ea typeface="HGｺﾞｼｯｸE" panose="020B0909000000000000" pitchFamily="49" charset="-128"/>
                        </a:rPr>
                        <a:t>７</a:t>
                      </a:r>
                      <a:r>
                        <a:rPr kumimoji="1" lang="zh-TW" altLang="en-US" sz="1050" b="0" dirty="0">
                          <a:latin typeface="HGｺﾞｼｯｸE" panose="020B0909000000000000" pitchFamily="49" charset="-128"/>
                          <a:ea typeface="HGｺﾞｼｯｸE" panose="020B0909000000000000" pitchFamily="49" charset="-128"/>
                        </a:rPr>
                        <a:t>月</a:t>
                      </a:r>
                      <a:r>
                        <a:rPr kumimoji="1" lang="ja-JP" altLang="en-US" sz="1050" b="0" dirty="0">
                          <a:latin typeface="HGｺﾞｼｯｸE" panose="020B0909000000000000" pitchFamily="49" charset="-128"/>
                          <a:ea typeface="HGｺﾞｼｯｸE" panose="020B0909000000000000" pitchFamily="49" charset="-128"/>
                        </a:rPr>
                        <a:t>１７</a:t>
                      </a:r>
                      <a:r>
                        <a:rPr kumimoji="1" lang="zh-TW" altLang="en-US" sz="1050" b="0" dirty="0">
                          <a:latin typeface="HGｺﾞｼｯｸE" panose="020B0909000000000000" pitchFamily="49" charset="-128"/>
                          <a:ea typeface="HGｺﾞｼｯｸE" panose="020B0909000000000000" pitchFamily="49" charset="-128"/>
                        </a:rPr>
                        <a:t>日</a:t>
                      </a:r>
                      <a:r>
                        <a:rPr kumimoji="1" lang="ja-JP" altLang="en-US" sz="1050" b="0" dirty="0">
                          <a:latin typeface="HGｺﾞｼｯｸE" panose="020B0909000000000000" pitchFamily="49" charset="-128"/>
                          <a:ea typeface="HGｺﾞｼｯｸE" panose="020B0909000000000000" pitchFamily="49" charset="-128"/>
                        </a:rPr>
                        <a:t>（水）１０</a:t>
                      </a:r>
                      <a:r>
                        <a:rPr kumimoji="1" lang="zh-TW" altLang="en-US" sz="1050" b="0" dirty="0">
                          <a:latin typeface="HGｺﾞｼｯｸE" panose="020B0909000000000000" pitchFamily="49" charset="-128"/>
                          <a:ea typeface="HGｺﾞｼｯｸE" panose="020B0909000000000000" pitchFamily="49" charset="-128"/>
                        </a:rPr>
                        <a:t>時</a:t>
                      </a:r>
                      <a:r>
                        <a:rPr kumimoji="1" lang="ja-JP" altLang="en-US" sz="1050" b="0" dirty="0">
                          <a:latin typeface="HGｺﾞｼｯｸE" panose="020B0909000000000000" pitchFamily="49" charset="-128"/>
                          <a:ea typeface="HGｺﾞｼｯｸE" panose="020B0909000000000000" pitchFamily="49" charset="-128"/>
                        </a:rPr>
                        <a:t>００分</a:t>
                      </a:r>
                      <a:r>
                        <a:rPr kumimoji="1" lang="zh-TW" altLang="en-US" sz="1050" b="0" dirty="0">
                          <a:latin typeface="HGｺﾞｼｯｸE" panose="020B0909000000000000" pitchFamily="49" charset="-128"/>
                          <a:ea typeface="HGｺﾞｼｯｸE" panose="020B0909000000000000" pitchFamily="49" charset="-128"/>
                        </a:rPr>
                        <a:t>～</a:t>
                      </a:r>
                      <a:r>
                        <a:rPr kumimoji="1" lang="ja-JP" altLang="en-US" sz="1050" b="0" dirty="0">
                          <a:latin typeface="HGｺﾞｼｯｸE" panose="020B0909000000000000" pitchFamily="49" charset="-128"/>
                          <a:ea typeface="HGｺﾞｼｯｸE" panose="020B0909000000000000" pitchFamily="49" charset="-128"/>
                        </a:rPr>
                        <a:t>１７</a:t>
                      </a:r>
                      <a:r>
                        <a:rPr kumimoji="1" lang="zh-TW" altLang="en-US" sz="1050" b="0" dirty="0">
                          <a:latin typeface="HGｺﾞｼｯｸE" panose="020B0909000000000000" pitchFamily="49" charset="-128"/>
                          <a:ea typeface="HGｺﾞｼｯｸE" panose="020B0909000000000000" pitchFamily="49" charset="-128"/>
                        </a:rPr>
                        <a:t>時</a:t>
                      </a:r>
                      <a:r>
                        <a:rPr kumimoji="1" lang="ja-JP" altLang="en-US" sz="1050" b="0" dirty="0">
                          <a:latin typeface="HGｺﾞｼｯｸE" panose="020B0909000000000000" pitchFamily="49" charset="-128"/>
                          <a:ea typeface="HGｺﾞｼｯｸE" panose="020B0909000000000000" pitchFamily="49" charset="-128"/>
                        </a:rPr>
                        <a:t>００分（ご集合時間は各社により異なります）</a:t>
                      </a:r>
                      <a:endParaRPr kumimoji="1" lang="en-US" altLang="ja-JP" sz="1050" b="0" dirty="0">
                        <a:latin typeface="HGｺﾞｼｯｸE" panose="020B0909000000000000" pitchFamily="49" charset="-128"/>
                        <a:ea typeface="HGｺﾞｼｯｸE" panose="020B0909000000000000" pitchFamily="49" charset="-128"/>
                      </a:endParaRPr>
                    </a:p>
                    <a:p>
                      <a:r>
                        <a:rPr kumimoji="1" lang="en-US" altLang="ja-JP" sz="1050" b="0" dirty="0">
                          <a:latin typeface="HGｺﾞｼｯｸE" panose="020B0909000000000000" pitchFamily="49" charset="-128"/>
                          <a:ea typeface="HGｺﾞｼｯｸE" panose="020B0909000000000000" pitchFamily="49" charset="-128"/>
                        </a:rPr>
                        <a:t>※</a:t>
                      </a:r>
                      <a:r>
                        <a:rPr kumimoji="1" lang="ja-JP" altLang="en-US" sz="1050" b="0" dirty="0">
                          <a:latin typeface="HGｺﾞｼｯｸE" panose="020B0909000000000000" pitchFamily="49" charset="-128"/>
                          <a:ea typeface="HGｺﾞｼｯｸE" panose="020B0909000000000000" pitchFamily="49" charset="-128"/>
                        </a:rPr>
                        <a:t>詳細なご集合時間は７月上旬頃にメールでご案内いたします。</a:t>
                      </a:r>
                      <a:endParaRPr kumimoji="1" lang="zh-TW" altLang="en-US" sz="1050" b="0" dirty="0">
                        <a:latin typeface="HGｺﾞｼｯｸE" panose="020B0909000000000000" pitchFamily="49" charset="-128"/>
                        <a:ea typeface="HGｺﾞｼｯｸE" panose="020B0909000000000000" pitchFamily="49" charset="-128"/>
                      </a:endParaRPr>
                    </a:p>
                  </a:txBody>
                  <a:tcPr marL="98691" marR="98691" marT="49340" marB="49340" anchor="ctr"/>
                </a:tc>
                <a:extLst>
                  <a:ext uri="{0D108BD9-81ED-4DB2-BD59-A6C34878D82A}">
                    <a16:rowId xmlns:a16="http://schemas.microsoft.com/office/drawing/2014/main" val="10001"/>
                  </a:ext>
                </a:extLst>
              </a:tr>
              <a:tr h="293019">
                <a:tc>
                  <a:txBody>
                    <a:bodyPr/>
                    <a:lstStyle/>
                    <a:p>
                      <a:pPr algn="ctr"/>
                      <a:r>
                        <a:rPr kumimoji="1" lang="ja-JP" altLang="en-US" sz="1050" b="0" dirty="0">
                          <a:latin typeface="HGｺﾞｼｯｸE" panose="020B0909000000000000" pitchFamily="49" charset="-128"/>
                          <a:ea typeface="HGｺﾞｼｯｸE" panose="020B0909000000000000" pitchFamily="49" charset="-128"/>
                        </a:rPr>
                        <a:t>会　　場</a:t>
                      </a:r>
                    </a:p>
                  </a:txBody>
                  <a:tcPr marL="98691" marR="98691" marT="49340" marB="49340" anchor="ctr"/>
                </a:tc>
                <a:tc>
                  <a:txBody>
                    <a:bodyPr/>
                    <a:lstStyle/>
                    <a:p>
                      <a:r>
                        <a:rPr kumimoji="1" lang="ja-JP" altLang="en-US" sz="1050" b="0" dirty="0">
                          <a:latin typeface="HGｺﾞｼｯｸE" panose="020B0909000000000000" pitchFamily="49" charset="-128"/>
                          <a:ea typeface="HGｺﾞｼｯｸE" panose="020B0909000000000000" pitchFamily="49" charset="-128"/>
                        </a:rPr>
                        <a:t>東京商工会議所会議室　　（千代田区丸の内３－２－２　丸の内二重橋ビル５階）</a:t>
                      </a:r>
                    </a:p>
                  </a:txBody>
                  <a:tcPr marL="98691" marR="98691" marT="49340" marB="49340" anchor="ctr"/>
                </a:tc>
                <a:extLst>
                  <a:ext uri="{0D108BD9-81ED-4DB2-BD59-A6C34878D82A}">
                    <a16:rowId xmlns:a16="http://schemas.microsoft.com/office/drawing/2014/main" val="10002"/>
                  </a:ext>
                </a:extLst>
              </a:tr>
              <a:tr h="186526">
                <a:tc>
                  <a:txBody>
                    <a:bodyPr/>
                    <a:lstStyle/>
                    <a:p>
                      <a:pPr algn="ctr"/>
                      <a:r>
                        <a:rPr kumimoji="1" lang="ja-JP" altLang="en-US" sz="1050" b="0" dirty="0">
                          <a:latin typeface="HGｺﾞｼｯｸE" panose="020B0909000000000000" pitchFamily="49" charset="-128"/>
                          <a:ea typeface="HGｺﾞｼｯｸE" panose="020B0909000000000000" pitchFamily="49" charset="-128"/>
                        </a:rPr>
                        <a:t>商談時間</a:t>
                      </a:r>
                    </a:p>
                  </a:txBody>
                  <a:tcPr marL="98691" marR="98691" marT="49340" marB="49340" anchor="ctr"/>
                </a:tc>
                <a:tc>
                  <a:txBody>
                    <a:bodyPr/>
                    <a:lstStyle/>
                    <a:p>
                      <a:r>
                        <a:rPr kumimoji="1" lang="ja-JP" altLang="en-US" sz="1050" b="0" dirty="0">
                          <a:latin typeface="HGｺﾞｼｯｸE" panose="020B0909000000000000" pitchFamily="49" charset="-128"/>
                          <a:ea typeface="HGｺﾞｼｯｸE" panose="020B0909000000000000" pitchFamily="49" charset="-128"/>
                        </a:rPr>
                        <a:t>２５分　</a:t>
                      </a:r>
                    </a:p>
                  </a:txBody>
                  <a:tcPr marL="98691" marR="98691" marT="49340" marB="49340" anchor="ctr"/>
                </a:tc>
                <a:extLst>
                  <a:ext uri="{0D108BD9-81ED-4DB2-BD59-A6C34878D82A}">
                    <a16:rowId xmlns:a16="http://schemas.microsoft.com/office/drawing/2014/main" val="1777886393"/>
                  </a:ext>
                </a:extLst>
              </a:tr>
              <a:tr h="312616">
                <a:tc>
                  <a:txBody>
                    <a:bodyPr/>
                    <a:lstStyle/>
                    <a:p>
                      <a:pPr algn="ctr"/>
                      <a:r>
                        <a:rPr kumimoji="1" lang="ja-JP" altLang="en-US" sz="1050" b="0" dirty="0">
                          <a:latin typeface="HGｺﾞｼｯｸE" panose="020B0909000000000000" pitchFamily="49" charset="-128"/>
                          <a:ea typeface="HGｺﾞｼｯｸE" panose="020B0909000000000000" pitchFamily="49" charset="-128"/>
                        </a:rPr>
                        <a:t>参 加 費</a:t>
                      </a:r>
                    </a:p>
                  </a:txBody>
                  <a:tcPr marL="98691" marR="98691" marT="49340" marB="493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a:latin typeface="HGｺﾞｼｯｸE" panose="020B0909000000000000" pitchFamily="49" charset="-128"/>
                          <a:ea typeface="HGｺﾞｼｯｸE" panose="020B0909000000000000" pitchFamily="49" charset="-128"/>
                        </a:rPr>
                        <a:t>商工会議所会員　</a:t>
                      </a:r>
                      <a:r>
                        <a:rPr kumimoji="1" lang="ja-JP" altLang="en-US" sz="1050" b="0" u="sng" dirty="0">
                          <a:latin typeface="HGｺﾞｼｯｸE" panose="020B0909000000000000" pitchFamily="49" charset="-128"/>
                          <a:ea typeface="HGｺﾞｼｯｸE" panose="020B0909000000000000" pitchFamily="49" charset="-128"/>
                        </a:rPr>
                        <a:t>税込５，５００円</a:t>
                      </a:r>
                      <a:r>
                        <a:rPr kumimoji="1" lang="ja-JP" altLang="en-US" sz="1050" b="0" dirty="0">
                          <a:latin typeface="HGｺﾞｼｯｸE" panose="020B0909000000000000" pitchFamily="49" charset="-128"/>
                          <a:ea typeface="HGｺﾞｼｯｸE" panose="020B0909000000000000" pitchFamily="49" charset="-128"/>
                        </a:rPr>
                        <a:t>　　その他　 </a:t>
                      </a:r>
                      <a:r>
                        <a:rPr kumimoji="1" lang="ja-JP" altLang="en-US" sz="1050" b="0" u="sng" dirty="0">
                          <a:latin typeface="HGｺﾞｼｯｸE" panose="020B0909000000000000" pitchFamily="49" charset="-128"/>
                          <a:ea typeface="HGｺﾞｼｯｸE" panose="020B0909000000000000" pitchFamily="49" charset="-128"/>
                        </a:rPr>
                        <a:t>税込２２，０００円</a:t>
                      </a:r>
                      <a:r>
                        <a:rPr kumimoji="1" lang="ja-JP" altLang="en-US" sz="1050" b="0" dirty="0">
                          <a:latin typeface="HGｺﾞｼｯｸE" panose="020B0909000000000000" pitchFamily="49" charset="-128"/>
                          <a:ea typeface="HGｺﾞｼｯｸE" panose="020B0909000000000000" pitchFamily="49" charset="-128"/>
                        </a:rPr>
                        <a:t>  </a:t>
                      </a:r>
                      <a:endParaRPr kumimoji="1" lang="en-US" altLang="ja-JP" sz="1050" b="0" u="sng" dirty="0">
                        <a:latin typeface="HGｺﾞｼｯｸE" panose="020B0909000000000000" pitchFamily="49" charset="-128"/>
                        <a:ea typeface="HGｺﾞｼｯｸE" panose="020B0909000000000000" pitchFamily="49" charset="-128"/>
                      </a:endParaRPr>
                    </a:p>
                    <a:p>
                      <a:r>
                        <a:rPr kumimoji="1" lang="en-US" altLang="ja-JP" sz="1050" b="0" u="sng" dirty="0">
                          <a:latin typeface="HGｺﾞｼｯｸE" panose="020B0909000000000000" pitchFamily="49" charset="-128"/>
                          <a:ea typeface="HGｺﾞｼｯｸE" panose="020B0909000000000000" pitchFamily="49" charset="-128"/>
                        </a:rPr>
                        <a:t>※</a:t>
                      </a:r>
                      <a:r>
                        <a:rPr kumimoji="1" lang="ja-JP" altLang="en-US" sz="1050" b="0" u="sng" dirty="0">
                          <a:latin typeface="HGｺﾞｼｯｸE" panose="020B0909000000000000" pitchFamily="49" charset="-128"/>
                          <a:ea typeface="HGｺﾞｼｯｸE" panose="020B0909000000000000" pitchFamily="49" charset="-128"/>
                        </a:rPr>
                        <a:t>申込後、商談が組まれた時点で上記参加費が発生します。</a:t>
                      </a:r>
                      <a:r>
                        <a:rPr kumimoji="1" lang="ja-JP" altLang="en-US" sz="1050" b="0" dirty="0">
                          <a:latin typeface="HGｺﾞｼｯｸE" panose="020B0909000000000000" pitchFamily="49" charset="-128"/>
                          <a:ea typeface="HGｺﾞｼｯｸE" panose="020B0909000000000000" pitchFamily="49" charset="-128"/>
                        </a:rPr>
                        <a:t>　</a:t>
                      </a:r>
                      <a:endParaRPr kumimoji="1" lang="en-US" altLang="ja-JP" sz="1050" b="0" dirty="0">
                        <a:latin typeface="HGｺﾞｼｯｸE" panose="020B0909000000000000" pitchFamily="49" charset="-128"/>
                        <a:ea typeface="HGｺﾞｼｯｸE" panose="020B0909000000000000" pitchFamily="49" charset="-128"/>
                      </a:endParaRPr>
                    </a:p>
                    <a:p>
                      <a:r>
                        <a:rPr kumimoji="1" lang="en-US" altLang="ja-JP" sz="1050" b="0" dirty="0">
                          <a:latin typeface="HGｺﾞｼｯｸE" panose="020B0909000000000000" pitchFamily="49" charset="-128"/>
                          <a:ea typeface="HGｺﾞｼｯｸE" panose="020B0909000000000000" pitchFamily="49" charset="-128"/>
                        </a:rPr>
                        <a:t>※</a:t>
                      </a:r>
                      <a:r>
                        <a:rPr kumimoji="1" lang="ja-JP" altLang="en-US" sz="1050" b="0" dirty="0">
                          <a:latin typeface="HGｺﾞｼｯｸE" panose="020B0909000000000000" pitchFamily="49" charset="-128"/>
                          <a:ea typeface="HGｺﾞｼｯｸE" panose="020B0909000000000000" pitchFamily="49" charset="-128"/>
                        </a:rPr>
                        <a:t>ご商談いただける場合には</a:t>
                      </a:r>
                      <a:r>
                        <a:rPr kumimoji="1" lang="en-US" altLang="ja-JP" sz="1050" b="0" dirty="0">
                          <a:latin typeface="HGｺﾞｼｯｸE" panose="020B0909000000000000" pitchFamily="49" charset="-128"/>
                          <a:ea typeface="HGｺﾞｼｯｸE" panose="020B0909000000000000" pitchFamily="49" charset="-128"/>
                        </a:rPr>
                        <a:t>7</a:t>
                      </a:r>
                      <a:r>
                        <a:rPr kumimoji="1" lang="ja-JP" altLang="en-US" sz="1050" b="0" dirty="0">
                          <a:latin typeface="HGｺﾞｼｯｸE" panose="020B0909000000000000" pitchFamily="49" charset="-128"/>
                          <a:ea typeface="HGｺﾞｼｯｸE" panose="020B0909000000000000" pitchFamily="49" charset="-128"/>
                        </a:rPr>
                        <a:t>月上旬頃に時間を記載したメール、及び請求情報を東京商工会議所よりお送りいたします。（支払先：東京商工会議所、支払方法：振込）</a:t>
                      </a:r>
                    </a:p>
                  </a:txBody>
                  <a:tcPr marL="98691" marR="98691" marT="49340" marB="49340" anchor="ctr"/>
                </a:tc>
                <a:extLst>
                  <a:ext uri="{0D108BD9-81ED-4DB2-BD59-A6C34878D82A}">
                    <a16:rowId xmlns:a16="http://schemas.microsoft.com/office/drawing/2014/main" val="10003"/>
                  </a:ext>
                </a:extLst>
              </a:tr>
              <a:tr h="181037">
                <a:tc>
                  <a:txBody>
                    <a:bodyPr/>
                    <a:lstStyle/>
                    <a:p>
                      <a:pPr algn="ctr"/>
                      <a:r>
                        <a:rPr kumimoji="1" lang="ja-JP" altLang="en-US" sz="1050" b="0" dirty="0">
                          <a:latin typeface="HGｺﾞｼｯｸE" panose="020B0909000000000000" pitchFamily="49" charset="-128"/>
                          <a:ea typeface="HGｺﾞｼｯｸE" panose="020B0909000000000000" pitchFamily="49" charset="-128"/>
                        </a:rPr>
                        <a:t>定員</a:t>
                      </a:r>
                    </a:p>
                  </a:txBody>
                  <a:tcPr marL="98691" marR="98691" marT="49340" marB="49340" anchor="ctr"/>
                </a:tc>
                <a:tc>
                  <a:txBody>
                    <a:bodyPr/>
                    <a:lstStyle/>
                    <a:p>
                      <a:r>
                        <a:rPr kumimoji="1" lang="ja-JP" altLang="en-US" sz="1050" b="0" u="none" dirty="0">
                          <a:latin typeface="HGｺﾞｼｯｸE" panose="020B0909000000000000" pitchFamily="49" charset="-128"/>
                          <a:ea typeface="HGｺﾞｼｯｸE" panose="020B0909000000000000" pitchFamily="49" charset="-128"/>
                        </a:rPr>
                        <a:t> ２０社</a:t>
                      </a:r>
                    </a:p>
                  </a:txBody>
                  <a:tcPr marL="98691" marR="98691" marT="49340" marB="49340" anchor="ctr"/>
                </a:tc>
                <a:extLst>
                  <a:ext uri="{0D108BD9-81ED-4DB2-BD59-A6C34878D82A}">
                    <a16:rowId xmlns:a16="http://schemas.microsoft.com/office/drawing/2014/main" val="1127741004"/>
                  </a:ext>
                </a:extLst>
              </a:tr>
              <a:tr h="359719">
                <a:tc>
                  <a:txBody>
                    <a:bodyPr/>
                    <a:lstStyle/>
                    <a:p>
                      <a:pPr algn="ctr"/>
                      <a:r>
                        <a:rPr kumimoji="1" lang="ja-JP" altLang="en-US" sz="1050" b="0" dirty="0">
                          <a:latin typeface="HGｺﾞｼｯｸE" panose="020B0909000000000000" pitchFamily="49" charset="-128"/>
                          <a:ea typeface="HGｺﾞｼｯｸE" panose="020B0909000000000000" pitchFamily="49" charset="-128"/>
                        </a:rPr>
                        <a:t>募集対象</a:t>
                      </a:r>
                    </a:p>
                  </a:txBody>
                  <a:tcPr marL="98691" marR="98691" marT="49340" marB="49340" anchor="ctr"/>
                </a:tc>
                <a:tc>
                  <a:txBody>
                    <a:bodyPr/>
                    <a:lstStyle/>
                    <a:p>
                      <a:r>
                        <a:rPr kumimoji="1" lang="ja-JP" altLang="en-US" sz="1050" b="0" dirty="0">
                          <a:latin typeface="HGｺﾞｼｯｸE" panose="020B0909000000000000" pitchFamily="49" charset="-128"/>
                          <a:ea typeface="HGｺﾞｼｯｸE" panose="020B0909000000000000" pitchFamily="49" charset="-128"/>
                        </a:rPr>
                        <a:t>表面の募集カテゴリーに該当する商品を持つ事業者</a:t>
                      </a:r>
                      <a:endParaRPr kumimoji="1" lang="en-US" altLang="ja-JP" sz="1050" b="0" dirty="0">
                        <a:latin typeface="HGｺﾞｼｯｸE" panose="020B0909000000000000" pitchFamily="49" charset="-128"/>
                        <a:ea typeface="HGｺﾞｼｯｸE" panose="020B0909000000000000" pitchFamily="49" charset="-128"/>
                      </a:endParaRPr>
                    </a:p>
                    <a:p>
                      <a:r>
                        <a:rPr kumimoji="1" lang="en-US" altLang="ja-JP" sz="1050" b="0" dirty="0">
                          <a:latin typeface="HGｺﾞｼｯｸE" panose="020B0909000000000000" pitchFamily="49" charset="-128"/>
                          <a:ea typeface="HGｺﾞｼｯｸE" panose="020B0909000000000000" pitchFamily="49" charset="-128"/>
                        </a:rPr>
                        <a:t>※</a:t>
                      </a:r>
                      <a:r>
                        <a:rPr kumimoji="1" lang="ja-JP" altLang="en-US" sz="1050" b="0" dirty="0">
                          <a:latin typeface="HGｺﾞｼｯｸE" panose="020B0909000000000000" pitchFamily="49" charset="-128"/>
                          <a:ea typeface="HGｺﾞｼｯｸE" panose="020B0909000000000000" pitchFamily="49" charset="-128"/>
                        </a:rPr>
                        <a:t>ご応募は大変恐縮ですが、１社につき１商品に限らせていただきます。</a:t>
                      </a:r>
                      <a:endParaRPr kumimoji="1" lang="en-US" altLang="ja-JP" sz="1050" b="0" dirty="0">
                        <a:latin typeface="HGｺﾞｼｯｸE" panose="020B0909000000000000" pitchFamily="49" charset="-128"/>
                        <a:ea typeface="HGｺﾞｼｯｸE" panose="020B0909000000000000" pitchFamily="49" charset="-128"/>
                      </a:endParaRPr>
                    </a:p>
                  </a:txBody>
                  <a:tcPr marL="98691" marR="98691" marT="49340" marB="49340" anchor="ctr"/>
                </a:tc>
                <a:extLst>
                  <a:ext uri="{0D108BD9-81ED-4DB2-BD59-A6C34878D82A}">
                    <a16:rowId xmlns:a16="http://schemas.microsoft.com/office/drawing/2014/main" val="10004"/>
                  </a:ext>
                </a:extLst>
              </a:tr>
              <a:tr h="516981">
                <a:tc>
                  <a:txBody>
                    <a:bodyPr/>
                    <a:lstStyle/>
                    <a:p>
                      <a:pPr algn="ctr"/>
                      <a:r>
                        <a:rPr kumimoji="1" lang="ja-JP" altLang="en-US" sz="1050" b="0" dirty="0">
                          <a:latin typeface="HGｺﾞｼｯｸE" panose="020B0909000000000000" pitchFamily="49" charset="-128"/>
                          <a:ea typeface="HGｺﾞｼｯｸE" panose="020B0909000000000000" pitchFamily="49" charset="-128"/>
                        </a:rPr>
                        <a:t>応募条件</a:t>
                      </a:r>
                    </a:p>
                  </a:txBody>
                  <a:tcPr marL="98691" marR="98691" marT="49340" marB="49340" anchor="ctr"/>
                </a:tc>
                <a:tc>
                  <a:txBody>
                    <a:bodyPr/>
                    <a:lstStyle/>
                    <a:p>
                      <a:r>
                        <a:rPr kumimoji="1" lang="ja-JP" altLang="en-US" sz="1050" b="0" dirty="0">
                          <a:latin typeface="HGｺﾞｼｯｸE" panose="020B0909000000000000" pitchFamily="49" charset="-128"/>
                          <a:ea typeface="HGｺﾞｼｯｸE" panose="020B0909000000000000" pitchFamily="49" charset="-128"/>
                        </a:rPr>
                        <a:t>①製品として完成していること </a:t>
                      </a:r>
                    </a:p>
                    <a:p>
                      <a:r>
                        <a:rPr kumimoji="1" lang="ja-JP" altLang="en-US" sz="1050" b="0" dirty="0">
                          <a:latin typeface="HGｺﾞｼｯｸE" panose="020B0909000000000000" pitchFamily="49" charset="-128"/>
                          <a:ea typeface="HGｺﾞｼｯｸE" panose="020B0909000000000000" pitchFamily="49" charset="-128"/>
                        </a:rPr>
                        <a:t>②パッケージや説明書が必要に応じて整っていること（家庭</a:t>
                      </a:r>
                      <a:r>
                        <a:rPr kumimoji="1" lang="ja-JP" altLang="en-US" sz="1050" b="0" dirty="0">
                          <a:solidFill>
                            <a:schemeClr val="tx1"/>
                          </a:solidFill>
                          <a:latin typeface="HGｺﾞｼｯｸE" panose="020B0909000000000000" pitchFamily="49" charset="-128"/>
                          <a:ea typeface="HGｺﾞｼｯｸE" panose="020B0909000000000000" pitchFamily="49" charset="-128"/>
                        </a:rPr>
                        <a:t>用品品質表示法や薬機法に抵触</a:t>
                      </a:r>
                      <a:r>
                        <a:rPr kumimoji="1" lang="ja-JP" altLang="en-US" sz="1050" b="0" dirty="0">
                          <a:latin typeface="HGｺﾞｼｯｸE" panose="020B0909000000000000" pitchFamily="49" charset="-128"/>
                          <a:ea typeface="HGｺﾞｼｯｸE" panose="020B0909000000000000" pitchFamily="49" charset="-128"/>
                        </a:rPr>
                        <a:t>しない） </a:t>
                      </a:r>
                    </a:p>
                    <a:p>
                      <a:r>
                        <a:rPr kumimoji="1" lang="ja-JP" altLang="en-US" sz="1050" b="0" dirty="0">
                          <a:latin typeface="HGｺﾞｼｯｸE" panose="020B0909000000000000" pitchFamily="49" charset="-128"/>
                          <a:ea typeface="HGｺﾞｼｯｸE" panose="020B0909000000000000" pitchFamily="49" charset="-128"/>
                        </a:rPr>
                        <a:t>③コンプライアンス上問題のない商品であること</a:t>
                      </a:r>
                      <a:endParaRPr kumimoji="1" lang="en-US" altLang="ja-JP" sz="1050" b="0" dirty="0">
                        <a:latin typeface="HGｺﾞｼｯｸE" panose="020B0909000000000000" pitchFamily="49" charset="-128"/>
                        <a:ea typeface="HGｺﾞｼｯｸE" panose="020B0909000000000000" pitchFamily="49" charset="-128"/>
                      </a:endParaRPr>
                    </a:p>
                  </a:txBody>
                  <a:tcPr marL="98691" marR="98691" marT="49340" marB="49340" anchor="ctr"/>
                </a:tc>
                <a:extLst>
                  <a:ext uri="{0D108BD9-81ED-4DB2-BD59-A6C34878D82A}">
                    <a16:rowId xmlns:a16="http://schemas.microsoft.com/office/drawing/2014/main" val="2075939617"/>
                  </a:ext>
                </a:extLst>
              </a:tr>
              <a:tr h="181037">
                <a:tc>
                  <a:txBody>
                    <a:bodyPr/>
                    <a:lstStyle/>
                    <a:p>
                      <a:pPr algn="ctr"/>
                      <a:r>
                        <a:rPr kumimoji="1" lang="ja-JP" altLang="en-US" sz="1050" b="0" dirty="0">
                          <a:latin typeface="HGｺﾞｼｯｸE" panose="020B0909000000000000" pitchFamily="49" charset="-128"/>
                          <a:ea typeface="HGｺﾞｼｯｸE" panose="020B0909000000000000" pitchFamily="49" charset="-128"/>
                        </a:rPr>
                        <a:t>募集締切</a:t>
                      </a:r>
                    </a:p>
                  </a:txBody>
                  <a:tcPr marL="98691" marR="98691" marT="49340" marB="49340" anchor="ctr"/>
                </a:tc>
                <a:tc>
                  <a:txBody>
                    <a:bodyPr/>
                    <a:lstStyle/>
                    <a:p>
                      <a:r>
                        <a:rPr kumimoji="1" lang="ja-JP" altLang="en-US" sz="1050" b="0" dirty="0">
                          <a:solidFill>
                            <a:srgbClr val="FF0000"/>
                          </a:solidFill>
                          <a:latin typeface="HGｺﾞｼｯｸE" panose="020B0909000000000000" pitchFamily="49" charset="-128"/>
                          <a:ea typeface="HGｺﾞｼｯｸE" panose="020B0909000000000000" pitchFamily="49" charset="-128"/>
                        </a:rPr>
                        <a:t>６月３日（月） 正午　</a:t>
                      </a:r>
                      <a:r>
                        <a:rPr kumimoji="1" lang="en-US" altLang="ja-JP" sz="1050" b="0" dirty="0">
                          <a:solidFill>
                            <a:srgbClr val="FF0000"/>
                          </a:solidFill>
                          <a:latin typeface="HGｺﾞｼｯｸE" panose="020B0909000000000000" pitchFamily="49" charset="-128"/>
                          <a:ea typeface="HGｺﾞｼｯｸE" panose="020B0909000000000000" pitchFamily="49" charset="-128"/>
                        </a:rPr>
                        <a:t>※</a:t>
                      </a:r>
                      <a:r>
                        <a:rPr kumimoji="1" lang="ja-JP" altLang="en-US" sz="1050" b="0" dirty="0">
                          <a:solidFill>
                            <a:srgbClr val="FF0000"/>
                          </a:solidFill>
                          <a:latin typeface="HGｺﾞｼｯｸE" panose="020B0909000000000000" pitchFamily="49" charset="-128"/>
                          <a:ea typeface="HGｺﾞｼｯｸE" panose="020B0909000000000000" pitchFamily="49" charset="-128"/>
                        </a:rPr>
                        <a:t>エントリーシート提出〆切</a:t>
                      </a:r>
                      <a:endParaRPr kumimoji="1" lang="en-US" altLang="ja-JP" sz="1050" b="0" dirty="0">
                        <a:solidFill>
                          <a:srgbClr val="FF0000"/>
                        </a:solidFill>
                        <a:latin typeface="HGｺﾞｼｯｸE" panose="020B0909000000000000" pitchFamily="49" charset="-128"/>
                        <a:ea typeface="HGｺﾞｼｯｸE" panose="020B0909000000000000" pitchFamily="49" charset="-128"/>
                      </a:endParaRPr>
                    </a:p>
                  </a:txBody>
                  <a:tcPr marL="98691" marR="98691" marT="49340" marB="49340" anchor="ctr"/>
                </a:tc>
                <a:extLst>
                  <a:ext uri="{0D108BD9-81ED-4DB2-BD59-A6C34878D82A}">
                    <a16:rowId xmlns:a16="http://schemas.microsoft.com/office/drawing/2014/main" val="10005"/>
                  </a:ext>
                </a:extLst>
              </a:tr>
            </a:tbl>
          </a:graphicData>
        </a:graphic>
      </p:graphicFrame>
      <p:graphicFrame>
        <p:nvGraphicFramePr>
          <p:cNvPr id="4" name="表 3">
            <a:extLst>
              <a:ext uri="{FF2B5EF4-FFF2-40B4-BE49-F238E27FC236}">
                <a16:creationId xmlns:a16="http://schemas.microsoft.com/office/drawing/2014/main" id="{29CDE59D-39EC-E8B7-F22C-90A363650B6A}"/>
              </a:ext>
            </a:extLst>
          </p:cNvPr>
          <p:cNvGraphicFramePr>
            <a:graphicFrameLocks noGrp="1"/>
          </p:cNvGraphicFramePr>
          <p:nvPr>
            <p:extLst>
              <p:ext uri="{D42A27DB-BD31-4B8C-83A1-F6EECF244321}">
                <p14:modId xmlns:p14="http://schemas.microsoft.com/office/powerpoint/2010/main" val="2731690961"/>
              </p:ext>
            </p:extLst>
          </p:nvPr>
        </p:nvGraphicFramePr>
        <p:xfrm>
          <a:off x="109644" y="4947359"/>
          <a:ext cx="7354791" cy="3661646"/>
        </p:xfrm>
        <a:graphic>
          <a:graphicData uri="http://schemas.openxmlformats.org/drawingml/2006/table">
            <a:tbl>
              <a:tblPr/>
              <a:tblGrid>
                <a:gridCol w="2014615">
                  <a:extLst>
                    <a:ext uri="{9D8B030D-6E8A-4147-A177-3AD203B41FA5}">
                      <a16:colId xmlns:a16="http://schemas.microsoft.com/office/drawing/2014/main" val="3021812231"/>
                    </a:ext>
                  </a:extLst>
                </a:gridCol>
                <a:gridCol w="1667600">
                  <a:extLst>
                    <a:ext uri="{9D8B030D-6E8A-4147-A177-3AD203B41FA5}">
                      <a16:colId xmlns:a16="http://schemas.microsoft.com/office/drawing/2014/main" val="992340750"/>
                    </a:ext>
                  </a:extLst>
                </a:gridCol>
                <a:gridCol w="1291668">
                  <a:extLst>
                    <a:ext uri="{9D8B030D-6E8A-4147-A177-3AD203B41FA5}">
                      <a16:colId xmlns:a16="http://schemas.microsoft.com/office/drawing/2014/main" val="2677751635"/>
                    </a:ext>
                  </a:extLst>
                </a:gridCol>
                <a:gridCol w="2380908">
                  <a:extLst>
                    <a:ext uri="{9D8B030D-6E8A-4147-A177-3AD203B41FA5}">
                      <a16:colId xmlns:a16="http://schemas.microsoft.com/office/drawing/2014/main" val="1884845291"/>
                    </a:ext>
                  </a:extLst>
                </a:gridCol>
              </a:tblGrid>
              <a:tr h="165058">
                <a:tc gridSpan="4">
                  <a:txBody>
                    <a:bodyPr/>
                    <a:lstStyle/>
                    <a:p>
                      <a:pPr algn="l" fontAlgn="ct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事業所名（支店・屋号）</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68135715"/>
                  </a:ext>
                </a:extLst>
              </a:tr>
              <a:tr h="165058">
                <a:tc gridSpan="4">
                  <a:txBody>
                    <a:bodyPr/>
                    <a:lstStyle/>
                    <a:p>
                      <a:pPr algn="l"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フリガナ</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00973959"/>
                  </a:ext>
                </a:extLst>
              </a:tr>
              <a:tr h="219637">
                <a:tc gridSpan="4">
                  <a:txBody>
                    <a:bodyPr/>
                    <a:lstStyle/>
                    <a:p>
                      <a:pPr algn="r" fontAlgn="b"/>
                      <a:r>
                        <a:rPr lang="en-US" altLang="zh-CN" sz="1000" b="0" i="0" u="none" strike="noStrike">
                          <a:solidFill>
                            <a:srgbClr val="000000"/>
                          </a:solidFill>
                          <a:effectLst/>
                          <a:latin typeface="游ゴシック" panose="020B0400000000000000" pitchFamily="50" charset="-128"/>
                          <a:ea typeface="游ゴシック" panose="020B0400000000000000" pitchFamily="50" charset="-128"/>
                        </a:rPr>
                        <a:t>(</a:t>
                      </a:r>
                      <a:r>
                        <a:rPr lang="zh-CN" altLang="en-US" sz="1000" b="0" i="0" u="none" strike="noStrike">
                          <a:solidFill>
                            <a:srgbClr val="000000"/>
                          </a:solidFill>
                          <a:effectLst/>
                          <a:latin typeface="游ゴシック" panose="020B0400000000000000" pitchFamily="50" charset="-128"/>
                          <a:ea typeface="游ゴシック" panose="020B0400000000000000" pitchFamily="50" charset="-128"/>
                        </a:rPr>
                        <a:t>会員番号：　　　　　　　）</a:t>
                      </a:r>
                    </a:p>
                  </a:txBody>
                  <a:tcPr marL="8536" marR="8536" marT="85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13128699"/>
                  </a:ext>
                </a:extLst>
              </a:tr>
              <a:tr h="165058">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業種・事業内容</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資本金</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6141808"/>
                  </a:ext>
                </a:extLst>
              </a:tr>
              <a:tr h="219637">
                <a:tc gridSpan="3">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b"/>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万円</a:t>
                      </a:r>
                    </a:p>
                  </a:txBody>
                  <a:tcPr marL="8536" marR="8536" marT="85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117256"/>
                  </a:ext>
                </a:extLst>
              </a:tr>
              <a:tr h="165058">
                <a:tc gridSpan="4">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申込担当者</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20930838"/>
                  </a:ext>
                </a:extLst>
              </a:tr>
              <a:tr h="165058">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2">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電話番号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67883907"/>
                  </a:ext>
                </a:extLst>
              </a:tr>
              <a:tr h="219637">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374556"/>
                  </a:ext>
                </a:extLst>
              </a:tr>
              <a:tr h="204672">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メールアドレス</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3">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58026489"/>
                  </a:ext>
                </a:extLst>
              </a:tr>
              <a:tr h="323514">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住所</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3">
                  <a:txBody>
                    <a:bodyPr/>
                    <a:lstStyle/>
                    <a:p>
                      <a:pPr algn="l" fontAlgn="t"/>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　　　　）</a:t>
                      </a:r>
                    </a:p>
                  </a:txBody>
                  <a:tcPr marL="8536" marR="8536" marT="853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10231069"/>
                  </a:ext>
                </a:extLst>
              </a:tr>
              <a:tr h="165058">
                <a:tc>
                  <a:txBody>
                    <a:bodyPr/>
                    <a:lstStyle/>
                    <a:p>
                      <a:pPr algn="l" fontAlgn="ctr"/>
                      <a:r>
                        <a:rPr lang="zh-CN" altLang="en-US" sz="1000" b="1" i="0" u="none" strike="noStrike">
                          <a:solidFill>
                            <a:srgbClr val="000000"/>
                          </a:solidFill>
                          <a:effectLst/>
                          <a:latin typeface="游ゴシック" panose="020B0400000000000000" pitchFamily="50" charset="-128"/>
                          <a:ea typeface="游ゴシック" panose="020B0400000000000000" pitchFamily="50" charset="-128"/>
                        </a:rPr>
                        <a:t>商談会参加者</a:t>
                      </a:r>
                    </a:p>
                  </a:txBody>
                  <a:tcPr marL="8536" marR="8536" marT="853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23786104"/>
                  </a:ext>
                </a:extLst>
              </a:tr>
              <a:tr h="165058">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039295279"/>
                  </a:ext>
                </a:extLst>
              </a:tr>
              <a:tr h="165058">
                <a:tc gridSpan="3">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フリガナ）</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823067"/>
                  </a:ext>
                </a:extLst>
              </a:tr>
              <a:tr h="219637">
                <a:tc gridSpan="3">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658736830"/>
                  </a:ext>
                </a:extLst>
              </a:tr>
              <a:tr h="165058">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561095585"/>
                  </a:ext>
                </a:extLst>
              </a:tr>
              <a:tr h="165058">
                <a:tc gridSpan="3">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フリガナ）</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370333"/>
                  </a:ext>
                </a:extLst>
              </a:tr>
              <a:tr h="219637">
                <a:tc gridSpan="3">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76578819"/>
                  </a:ext>
                </a:extLst>
              </a:tr>
              <a:tr h="165058">
                <a:tc gridSpan="2">
                  <a:txBody>
                    <a:bodyPr/>
                    <a:lstStyle/>
                    <a:p>
                      <a:pPr algn="ctr"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商談会当日連絡先</a:t>
                      </a: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当日参加者の携帯電話等）</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gridSpan="2">
                  <a:txBody>
                    <a:bodyPr/>
                    <a:lstStyle/>
                    <a:p>
                      <a:pPr algn="ctr"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応募カテゴリ</a:t>
                      </a:r>
                      <a:r>
                        <a:rPr lang="ja-JP" altLang="en-US" sz="700" b="1" i="0" u="none" strike="noStrike">
                          <a:solidFill>
                            <a:srgbClr val="000000"/>
                          </a:solidFill>
                          <a:effectLst/>
                          <a:latin typeface="游ゴシック" panose="020B0400000000000000" pitchFamily="50" charset="-128"/>
                          <a:ea typeface="游ゴシック" panose="020B0400000000000000" pitchFamily="50" charset="-128"/>
                        </a:rPr>
                        <a:t>（希望するものに〇）</a:t>
                      </a:r>
                      <a:endParaRPr lang="ja-JP" altLang="en-US" sz="1000" b="1" i="0" u="none" strike="noStrike">
                        <a:solidFill>
                          <a:srgbClr val="000000"/>
                        </a:solidFill>
                        <a:effectLst/>
                        <a:latin typeface="游ゴシック" panose="020B0400000000000000" pitchFamily="50" charset="-128"/>
                        <a:ea typeface="游ゴシック" panose="020B0400000000000000" pitchFamily="50" charset="-128"/>
                      </a:endParaRP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extLst>
                  <a:ext uri="{0D108BD9-81ED-4DB2-BD59-A6C34878D82A}">
                    <a16:rowId xmlns:a16="http://schemas.microsoft.com/office/drawing/2014/main" val="39134132"/>
                  </a:ext>
                </a:extLst>
              </a:tr>
              <a:tr h="219637">
                <a:tc gridSpan="2">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①フーズ　②雑貨　③その他</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744925124"/>
                  </a:ext>
                </a:extLst>
              </a:tr>
            </a:tbl>
          </a:graphicData>
        </a:graphic>
      </p:graphicFrame>
    </p:spTree>
    <p:extLst>
      <p:ext uri="{BB962C8B-B14F-4D97-AF65-F5344CB8AC3E}">
        <p14:creationId xmlns:p14="http://schemas.microsoft.com/office/powerpoint/2010/main" val="11282549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2296</TotalTime>
  <Words>969</Words>
  <Application>Microsoft Office PowerPoint</Application>
  <PresentationFormat>ユーザー設定</PresentationFormat>
  <Paragraphs>108</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2</vt:i4>
      </vt:variant>
    </vt:vector>
  </HeadingPairs>
  <TitlesOfParts>
    <vt:vector size="11" baseType="lpstr">
      <vt:lpstr>HGPｺﾞｼｯｸE</vt:lpstr>
      <vt:lpstr>HGｺﾞｼｯｸE</vt:lpstr>
      <vt:lpstr>メイリオ</vt:lpstr>
      <vt:lpstr>游ゴシック</vt:lpstr>
      <vt:lpstr>Arial</vt:lpstr>
      <vt:lpstr>Calibri</vt:lpstr>
      <vt:lpstr>Office テーマ</vt:lpstr>
      <vt:lpstr>デザインの設定</vt:lpstr>
      <vt:lpstr>1_デザインの設定</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個別商談会</dc:title>
  <dc:creator>廣嶋 祐子</dc:creator>
  <cp:lastModifiedBy>七村 諒平</cp:lastModifiedBy>
  <cp:revision>338</cp:revision>
  <cp:lastPrinted>2023-07-24T03:53:34Z</cp:lastPrinted>
  <dcterms:created xsi:type="dcterms:W3CDTF">2019-10-15T07:51:00Z</dcterms:created>
  <dcterms:modified xsi:type="dcterms:W3CDTF">2024-05-07T09:34:13Z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0x01010004513DA450D7334EA7CC9E698A1C49B1</vt:lpwstr>
  </property>
  <property fmtid="{D5CDD505-2E9C-101B-9397-08002B2CF9AE}" pid="3" name="KSOProductBuildVer">
    <vt:lpwstr>1041-11.8.2.8500</vt:lpwstr>
  </property>
</Properties>
</file>