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52" r:id="rId2"/>
    <p:sldMasterId id="2147483654" r:id="rId3"/>
  </p:sldMasterIdLst>
  <p:notesMasterIdLst>
    <p:notesMasterId r:id="rId6"/>
  </p:notesMasterIdLst>
  <p:sldIdLst>
    <p:sldId id="261" r:id="rId4"/>
    <p:sldId id="263" r:id="rId5"/>
  </p:sldIdLst>
  <p:sldSz cx="7559675" cy="1069181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小林 麟太郎" initials="小林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666633"/>
    <a:srgbClr val="A7B793"/>
    <a:srgbClr val="996633"/>
    <a:srgbClr val="E6E6E6"/>
    <a:srgbClr val="ABB09A"/>
    <a:srgbClr val="B2B298"/>
    <a:srgbClr val="9DAD9F"/>
    <a:srgbClr val="67AF28"/>
    <a:srgbClr val="0071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653"/>
    <p:restoredTop sz="96391" autoAdjust="0"/>
  </p:normalViewPr>
  <p:slideViewPr>
    <p:cSldViewPr snapToGrid="0" snapToObjects="1">
      <p:cViewPr varScale="1">
        <p:scale>
          <a:sx n="53" d="100"/>
          <a:sy n="53" d="100"/>
        </p:scale>
        <p:origin x="1464" y="72"/>
      </p:cViewPr>
      <p:guideLst>
        <p:guide orient="horz" pos="3367"/>
        <p:guide pos="23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53" d="100"/>
          <a:sy n="153" d="100"/>
        </p:scale>
        <p:origin x="3728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787" cy="498693"/>
          </a:xfrm>
          <a:prstGeom prst="rect">
            <a:avLst/>
          </a:prstGeom>
        </p:spPr>
        <p:txBody>
          <a:bodyPr vert="horz" lIns="93342" tIns="46672" rIns="93342" bIns="4667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4"/>
            <a:ext cx="2949787" cy="498693"/>
          </a:xfrm>
          <a:prstGeom prst="rect">
            <a:avLst/>
          </a:prstGeom>
        </p:spPr>
        <p:txBody>
          <a:bodyPr vert="horz" lIns="93342" tIns="46672" rIns="93342" bIns="46672" rtlCol="0"/>
          <a:lstStyle>
            <a:lvl1pPr algn="r">
              <a:defRPr sz="1200"/>
            </a:lvl1pPr>
          </a:lstStyle>
          <a:p>
            <a:fld id="{EFDF23AA-BDED-6748-8FB1-D76B428F0567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1241425"/>
            <a:ext cx="237172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42" tIns="46672" rIns="93342" bIns="4667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3342" tIns="46672" rIns="93342" bIns="4667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3342" tIns="46672" rIns="93342" bIns="4667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3342" tIns="46672" rIns="93342" bIns="46672" rtlCol="0" anchor="b"/>
          <a:lstStyle>
            <a:lvl1pPr algn="r">
              <a:defRPr sz="1200"/>
            </a:lvl1pPr>
          </a:lstStyle>
          <a:p>
            <a:fld id="{1940522E-35FC-C343-BD16-C754667178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CECFB137-335C-F544-B40B-3F86982A1C5C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935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FB137-335C-F544-B40B-3F86982A1C5C}" type="datetimeFigureOut">
              <a:rPr kumimoji="1" lang="ja-JP" altLang="en-US" smtClean="0"/>
              <a:t>2024/4/5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E78E22-ECCE-1743-BB26-1666ED6A1B8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338334" y="1976972"/>
            <a:ext cx="6840714" cy="74537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3740"/>
            </a:lvl1pPr>
            <a:lvl2pPr marL="712470" indent="0" algn="ctr">
              <a:buNone/>
              <a:defRPr sz="3120"/>
            </a:lvl2pPr>
            <a:lvl3pPr marL="1425575" indent="0" algn="ctr">
              <a:buNone/>
              <a:defRPr sz="2805"/>
            </a:lvl3pPr>
            <a:lvl4pPr marL="2138045" indent="0" algn="ctr">
              <a:buNone/>
              <a:defRPr sz="2495"/>
            </a:lvl4pPr>
            <a:lvl5pPr marL="2851150" indent="0" algn="ctr">
              <a:buNone/>
              <a:defRPr sz="2495"/>
            </a:lvl5pPr>
            <a:lvl6pPr marL="3563620" indent="0" algn="ctr">
              <a:buNone/>
              <a:defRPr sz="2495"/>
            </a:lvl6pPr>
            <a:lvl7pPr marL="4276725" indent="0" algn="ctr">
              <a:buNone/>
              <a:defRPr sz="2495"/>
            </a:lvl7pPr>
            <a:lvl8pPr marL="4989195" indent="0" algn="ctr">
              <a:buNone/>
              <a:defRPr sz="2495"/>
            </a:lvl8pPr>
            <a:lvl9pPr marL="5702300" indent="0" algn="ctr">
              <a:buNone/>
              <a:defRPr sz="2495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385903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1"/>
            <a:ext cx="7559675" cy="190499"/>
          </a:xfrm>
          <a:prstGeom prst="rect">
            <a:avLst/>
          </a:prstGeom>
        </p:spPr>
      </p:pic>
      <p:pic>
        <p:nvPicPr>
          <p:cNvPr id="6" name="Picture 82" descr="https://dl.boxcloud.com/api/2.0/internal_files/481522477109/versions/509743873109/representations/png_paged_2048x2048/content/1.png?access_token=1!fwVTNxUS7RsmQcgFgrYoVpbrA4T8uL1YDyfdxeCZF46i5mK7i8HaBni5tcIB6Ni2Zk4cWosO3Khddy9uMupaYMZnRohF7gRYWV16TvrS-5_y9XdcWJrr13C25WZtBgajUqVAFcWFzOZ2-aYr7Hitz7nh0CmRrfu69ExWP40DNPNyG1rryydS5ts2_5M_8c3Yl8qfSh2ExtllAAKS2QpuvQ0pgxl4GKrzwio_ZEP0cKs4X8FY6hFxsB_cBy2KGBlpiTBrfmKFT5QDBk6zdlmNPdMmgBvcg8-rd5em1TdKGKdW_lPBmXRTc0sYVpJ0U4iD-_0frI7H5AtEESSSdquT7uoYJcz1AbO3jE9B5aSnEhu7f84osz_QfFqLsCGiieS-93Ra-ib1pOZFTZJEL1Hc1y4vfyoVVeqssXO_bBTODi5cw1HvYNwkZ8JMXoPmvGwUJ9Ash96bTMbJQazSc0sCydKctPWlpz2gccI-9YpmPf0UnQYeUwCeNezOFoBabqFiNtnbpcqEiADGbz8Z_Bhi8ztv-qXk5YQMG6SJRsKnl4JNBr2v7DGqetQptpiBlf35Rw..&amp;box_client_name=box-content-preview&amp;box_client_version=2.21.0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73" y="279400"/>
            <a:ext cx="1901126" cy="479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38335" y="1839327"/>
            <a:ext cx="6872432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 dirty="0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 dirty="0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 dirty="0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 dirty="0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3"/>
          </p:nvPr>
        </p:nvSpPr>
        <p:spPr>
          <a:xfrm>
            <a:off x="338335" y="10236421"/>
            <a:ext cx="6872432" cy="3167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indent="0" algn="ctr">
              <a:lnSpc>
                <a:spcPct val="100000"/>
              </a:lnSpc>
              <a:spcBef>
                <a:spcPts val="1560"/>
              </a:spcBef>
              <a:buFontTx/>
              <a:buNone/>
              <a:defRPr sz="1405">
                <a:solidFill>
                  <a:schemeClr val="tx1"/>
                </a:solidFill>
              </a:defRPr>
            </a:lvl1pPr>
          </a:lstStyle>
          <a:p>
            <a:r>
              <a:rPr lang="en-US" altLang="ja-JP" dirty="0">
                <a:latin typeface="メイリオ" panose="020B0604030504040204" pitchFamily="34" charset="-128"/>
              </a:rPr>
              <a:t>Copyright (C) 1996-2019 The Tokyo Chamber of Commerce and Industry All right reserved.</a:t>
            </a:r>
            <a:endParaRPr lang="ja-JP" altLang="en-US">
              <a:latin typeface="メイリオ" panose="020B0604030504040204" pitchFamily="34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840671" y="327585"/>
            <a:ext cx="1357712" cy="53397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1175737"/>
            <a:ext cx="7559675" cy="17470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72906" y="4639810"/>
            <a:ext cx="2181089" cy="85779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425575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235" indent="-356235" algn="l" defTabSz="1425575" rtl="0" eaLnBrk="1" latinLnBrk="0" hangingPunct="1">
        <a:lnSpc>
          <a:spcPct val="90000"/>
        </a:lnSpc>
        <a:spcBef>
          <a:spcPts val="1560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0" kern="1200">
          <a:solidFill>
            <a:schemeClr val="tx1"/>
          </a:solidFill>
          <a:latin typeface="+mn-lt"/>
          <a:ea typeface="+mn-ea"/>
          <a:cs typeface="+mn-cs"/>
        </a:defRPr>
      </a:lvl2pPr>
      <a:lvl3pPr marL="178181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20" kern="1200">
          <a:solidFill>
            <a:schemeClr val="tx1"/>
          </a:solidFill>
          <a:latin typeface="+mn-lt"/>
          <a:ea typeface="+mn-ea"/>
          <a:cs typeface="+mn-cs"/>
        </a:defRPr>
      </a:lvl3pPr>
      <a:lvl4pPr marL="249491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320738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92049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632960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534606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6058535" indent="-356235" algn="l" defTabSz="1425575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1pPr>
      <a:lvl2pPr marL="71247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2pPr>
      <a:lvl3pPr marL="142557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3pPr>
      <a:lvl4pPr marL="213804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4pPr>
      <a:lvl5pPr marL="285115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5pPr>
      <a:lvl6pPr marL="356362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6pPr>
      <a:lvl7pPr marL="427672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7pPr>
      <a:lvl8pPr marL="4989195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8pPr>
      <a:lvl9pPr marL="5702300" algn="l" defTabSz="1425575" rtl="0" eaLnBrk="1" latinLnBrk="0" hangingPunct="1">
        <a:defRPr kumimoji="1" sz="28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bizkoryu@tokyo-cci.or.jp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893325" y="347032"/>
            <a:ext cx="4522598" cy="510778"/>
          </a:xfrm>
          <a:prstGeom prst="roundRect">
            <a:avLst/>
          </a:prstGeom>
          <a:ln w="28575">
            <a:solidFill>
              <a:srgbClr val="666633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2400" b="1" dirty="0">
                <a:solidFill>
                  <a:srgbClr val="FF0000"/>
                </a:solidFill>
              </a:rPr>
              <a:t>食品・雑貨</a:t>
            </a:r>
            <a:r>
              <a:rPr kumimoji="1" lang="ja-JP" altLang="en-US" sz="2400" b="1" dirty="0"/>
              <a:t>サプライヤー募集！</a:t>
            </a:r>
          </a:p>
        </p:txBody>
      </p:sp>
      <p:grpSp>
        <p:nvGrpSpPr>
          <p:cNvPr id="46" name="グループ化 45"/>
          <p:cNvGrpSpPr/>
          <p:nvPr/>
        </p:nvGrpSpPr>
        <p:grpSpPr>
          <a:xfrm>
            <a:off x="202527" y="3006076"/>
            <a:ext cx="7099477" cy="1651811"/>
            <a:chOff x="306202" y="2782295"/>
            <a:chExt cx="8083447" cy="1651811"/>
          </a:xfrm>
        </p:grpSpPr>
        <p:sp>
          <p:nvSpPr>
            <p:cNvPr id="47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3726220"/>
              <a:ext cx="808344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会　場</a:t>
              </a:r>
              <a:r>
                <a:rPr lang="ja-JP" altLang="en-US" sz="2000" dirty="0">
                  <a:solidFill>
                    <a:schemeClr val="accent5">
                      <a:lumMod val="50000"/>
                    </a:schemeClr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　</a:t>
              </a:r>
              <a:r>
                <a:rPr lang="ja-JP" altLang="en-US" sz="2000" dirty="0">
                  <a:solidFill>
                    <a:srgbClr val="000000"/>
                  </a:solidFill>
                  <a:latin typeface="HGPｺﾞｼｯｸE" panose="020B0900000000000000" pitchFamily="50" charset="-128"/>
                  <a:ea typeface="HGPｺﾞｼｯｸE" panose="020B0900000000000000" pitchFamily="50" charset="-128"/>
                  <a:cs typeface="メイリオ" panose="020B0604030504040204" pitchFamily="34" charset="-128"/>
                </a:rPr>
                <a:t> 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東京商工会議所 </a:t>
              </a: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5</a:t>
              </a:r>
              <a:r>
                <a:rPr lang="ja-JP" altLang="en-US" sz="2000" dirty="0">
                  <a:latin typeface="+mj-ea"/>
                  <a:ea typeface="+mj-ea"/>
                  <a:cs typeface="メイリオ" panose="020B0604030504040204" pitchFamily="34" charset="-128"/>
                </a:rPr>
                <a:t>階会議室</a:t>
              </a:r>
              <a:endParaRPr lang="en-US" altLang="ja-JP" sz="2000" dirty="0">
                <a:latin typeface="+mj-ea"/>
                <a:ea typeface="+mj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j-ea"/>
                  <a:ea typeface="+mj-ea"/>
                  <a:cs typeface="メイリオ" panose="020B0604030504040204" pitchFamily="34" charset="-128"/>
                </a:rPr>
                <a:t>		</a:t>
              </a:r>
              <a:r>
                <a:rPr lang="ja-JP" altLang="en-US" sz="1800" dirty="0">
                  <a:latin typeface="+mj-ea"/>
                  <a:ea typeface="+mj-ea"/>
                  <a:cs typeface="メイリオ" panose="020B0604030504040204" pitchFamily="34" charset="-128"/>
                </a:rPr>
                <a:t> 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（</a:t>
              </a:r>
              <a:r>
                <a:rPr lang="en-US" altLang="ja-JP" sz="1400" dirty="0">
                  <a:latin typeface="+mj-ea"/>
                  <a:ea typeface="+mj-ea"/>
                  <a:cs typeface="メイリオ" panose="020B0604030504040204" pitchFamily="34" charset="-128"/>
                </a:rPr>
                <a:t>※</a:t>
              </a:r>
              <a:r>
                <a:rPr lang="ja-JP" altLang="en-US" sz="1400" dirty="0">
                  <a:latin typeface="+mj-ea"/>
                  <a:ea typeface="+mj-ea"/>
                  <a:cs typeface="メイリオ" panose="020B0604030504040204" pitchFamily="34" charset="-128"/>
                </a:rPr>
                <a:t>会場での対面式）</a:t>
              </a:r>
              <a:endParaRPr lang="en-US" altLang="ja-JP" sz="1400" dirty="0">
                <a:latin typeface="+mj-ea"/>
                <a:ea typeface="+mj-ea"/>
                <a:cs typeface="メイリオ" panose="020B0604030504040204" pitchFamily="34" charset="-128"/>
              </a:endParaRPr>
            </a:p>
          </p:txBody>
        </p:sp>
        <p:sp>
          <p:nvSpPr>
            <p:cNvPr id="48" name="テキスト ボックス 37"/>
            <p:cNvSpPr txBox="1">
              <a:spLocks noChangeArrowheads="1"/>
            </p:cNvSpPr>
            <p:nvPr/>
          </p:nvSpPr>
          <p:spPr bwMode="auto">
            <a:xfrm>
              <a:off x="306202" y="2782295"/>
              <a:ext cx="7898369" cy="830997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kumimoji="1"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ja-JP" altLang="en-US" sz="2000" b="1" dirty="0">
                  <a:solidFill>
                    <a:schemeClr val="accent5">
                      <a:lumMod val="50000"/>
                    </a:schemeClr>
                  </a:solidFill>
                  <a:latin typeface="+mj-ea"/>
                  <a:ea typeface="+mj-ea"/>
                  <a:cs typeface="メイリオ" panose="020B0604030504040204" pitchFamily="34" charset="-128"/>
                </a:rPr>
                <a:t>開催日　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2024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年</a:t>
              </a:r>
              <a:r>
                <a:rPr lang="ja-JP" altLang="en-US" sz="2800" dirty="0">
                  <a:latin typeface="+mn-ea"/>
                  <a:ea typeface="+mn-ea"/>
                  <a:cs typeface="メイリオ" panose="020B0604030504040204" pitchFamily="34" charset="-128"/>
                </a:rPr>
                <a:t>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6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月 </a:t>
              </a:r>
              <a:r>
                <a:rPr lang="en-US" altLang="ja-JP" sz="2800" dirty="0">
                  <a:latin typeface="+mn-ea"/>
                  <a:ea typeface="+mn-ea"/>
                  <a:cs typeface="メイリオ" panose="020B0604030504040204" pitchFamily="34" charset="-128"/>
                </a:rPr>
                <a:t>20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日（木）</a:t>
              </a:r>
              <a:endParaRPr lang="en-US" altLang="ja-JP" sz="2000" dirty="0">
                <a:latin typeface="+mn-ea"/>
                <a:ea typeface="+mn-ea"/>
                <a:cs typeface="メイリオ" panose="020B0604030504040204" pitchFamily="34" charset="-128"/>
              </a:endParaRPr>
            </a:p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		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  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～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17</a:t>
              </a:r>
              <a:r>
                <a:rPr lang="ja-JP" altLang="en-US" sz="2000" dirty="0">
                  <a:latin typeface="+mn-ea"/>
                  <a:ea typeface="+mn-ea"/>
                  <a:cs typeface="メイリオ" panose="020B0604030504040204" pitchFamily="34" charset="-128"/>
                </a:rPr>
                <a:t>：</a:t>
              </a:r>
              <a:r>
                <a:rPr lang="en-US" altLang="ja-JP" sz="2000" dirty="0">
                  <a:latin typeface="+mn-ea"/>
                  <a:ea typeface="+mn-ea"/>
                  <a:cs typeface="メイリオ" panose="020B0604030504040204" pitchFamily="34" charset="-128"/>
                </a:rPr>
                <a:t>00</a:t>
              </a:r>
            </a:p>
          </p:txBody>
        </p:sp>
      </p:grpSp>
      <p:sp>
        <p:nvSpPr>
          <p:cNvPr id="52" name="正方形/長方形 51"/>
          <p:cNvSpPr/>
          <p:nvPr/>
        </p:nvSpPr>
        <p:spPr bwMode="white">
          <a:xfrm>
            <a:off x="239103" y="1171549"/>
            <a:ext cx="7091149" cy="10958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600" b="1" dirty="0">
                <a:solidFill>
                  <a:schemeClr val="tx1"/>
                </a:solidFill>
                <a:latin typeface="+mn-ea"/>
              </a:rPr>
              <a:t>首都圏バイヤーマッチング商談会</a:t>
            </a:r>
            <a:endParaRPr lang="ja-JP" altLang="en-US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endPos="0" dist="50800" dir="5400000" sy="-100000" algn="bl" rotWithShape="0"/>
              </a:effectLst>
              <a:latin typeface="+mn-ea"/>
            </a:endParaRPr>
          </a:p>
        </p:txBody>
      </p:sp>
      <p:pic>
        <p:nvPicPr>
          <p:cNvPr id="10" name="図 9" descr="テキスト, テーブル&#10;&#10;中程度の精度で自動的に生成された説明">
            <a:extLst>
              <a:ext uri="{FF2B5EF4-FFF2-40B4-BE49-F238E27FC236}">
                <a16:creationId xmlns:a16="http://schemas.microsoft.com/office/drawing/2014/main" id="{77B4B282-B356-59A9-2DA2-E729DA90E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7" y="7829276"/>
            <a:ext cx="7542262" cy="2812064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57134CBB-4706-E0FE-36C7-8851EBC14759}"/>
              </a:ext>
            </a:extLst>
          </p:cNvPr>
          <p:cNvGrpSpPr/>
          <p:nvPr/>
        </p:nvGrpSpPr>
        <p:grpSpPr>
          <a:xfrm>
            <a:off x="373745" y="1005481"/>
            <a:ext cx="7042178" cy="1836854"/>
            <a:chOff x="158315" y="699239"/>
            <a:chExt cx="7347013" cy="1788595"/>
          </a:xfrm>
        </p:grpSpPr>
        <p:sp>
          <p:nvSpPr>
            <p:cNvPr id="12" name="平行四辺形 2">
              <a:extLst>
                <a:ext uri="{FF2B5EF4-FFF2-40B4-BE49-F238E27FC236}">
                  <a16:creationId xmlns:a16="http://schemas.microsoft.com/office/drawing/2014/main" id="{8197E367-AED7-109F-91A8-613DD40FFC4B}"/>
                </a:ext>
              </a:extLst>
            </p:cNvPr>
            <p:cNvSpPr/>
            <p:nvPr/>
          </p:nvSpPr>
          <p:spPr>
            <a:xfrm>
              <a:off x="158315" y="819936"/>
              <a:ext cx="7138036" cy="156148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kumimoji="1" lang="ja-JP" altLang="en-US" sz="3200" b="1" dirty="0"/>
                <a:t>首都圏バイヤーマッチング商談会</a:t>
              </a:r>
              <a:endParaRPr kumimoji="1" lang="en-US" altLang="ja-JP" sz="3200" b="1" dirty="0"/>
            </a:p>
            <a:p>
              <a:pPr algn="ctr">
                <a:lnSpc>
                  <a:spcPct val="150000"/>
                </a:lnSpc>
              </a:pPr>
              <a:r>
                <a:rPr kumimoji="1" lang="ja-JP" altLang="en-US" sz="2400" b="1" dirty="0"/>
                <a:t>食品・雑貨バイヤーとの商談会！</a:t>
              </a:r>
              <a:endParaRPr kumimoji="1" lang="en-US" altLang="ja-JP" sz="2400" b="1" dirty="0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4C8F3F0D-0ABD-045E-2A0B-0C00E32F5160}"/>
                </a:ext>
              </a:extLst>
            </p:cNvPr>
            <p:cNvSpPr/>
            <p:nvPr/>
          </p:nvSpPr>
          <p:spPr bwMode="white">
            <a:xfrm>
              <a:off x="501068" y="699239"/>
              <a:ext cx="7004260" cy="1788595"/>
            </a:xfrm>
            <a:prstGeom prst="rect">
              <a:avLst/>
            </a:prstGeom>
            <a:noFill/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/>
            <a:lstStyle/>
            <a:p>
              <a:pPr>
                <a:defRPr/>
              </a:pPr>
              <a:endParaRPr lang="ja-JP" altLang="en-US" sz="2800" b="1" dirty="0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endPos="0" dist="50800" dir="5400000" sy="-100000" algn="bl" rotWithShape="0"/>
                </a:effectLst>
                <a:latin typeface="+mn-ea"/>
              </a:endParaRPr>
            </a:p>
          </p:txBody>
        </p:sp>
      </p:grpSp>
      <p:sp>
        <p:nvSpPr>
          <p:cNvPr id="14" name="テキスト ボックス 1">
            <a:extLst>
              <a:ext uri="{FF2B5EF4-FFF2-40B4-BE49-F238E27FC236}">
                <a16:creationId xmlns:a16="http://schemas.microsoft.com/office/drawing/2014/main" id="{5CEE1D7B-8D24-CEF0-E337-D4F3819F2E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8274" y="1144709"/>
            <a:ext cx="1847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endParaRPr lang="ja-JP" altLang="en-US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9DDEE664-65C5-2972-EC64-B726863EA7A4}"/>
              </a:ext>
            </a:extLst>
          </p:cNvPr>
          <p:cNvCxnSpPr/>
          <p:nvPr/>
        </p:nvCxnSpPr>
        <p:spPr>
          <a:xfrm>
            <a:off x="635239" y="1304672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998EE3BA-BD4B-6982-8331-48DED754A3E6}"/>
              </a:ext>
            </a:extLst>
          </p:cNvPr>
          <p:cNvCxnSpPr/>
          <p:nvPr/>
        </p:nvCxnSpPr>
        <p:spPr>
          <a:xfrm>
            <a:off x="663389" y="2614037"/>
            <a:ext cx="6334813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テキスト ボックス 37">
            <a:extLst>
              <a:ext uri="{FF2B5EF4-FFF2-40B4-BE49-F238E27FC236}">
                <a16:creationId xmlns:a16="http://schemas.microsoft.com/office/drawing/2014/main" id="{50755FEB-6890-0398-B4A6-8599508EA6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423" y="6424206"/>
            <a:ext cx="7099477" cy="11926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参加費</a:t>
            </a:r>
            <a:r>
              <a:rPr lang="ja-JP" altLang="en-US" sz="16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（１商談あたり）</a:t>
            </a:r>
            <a:endParaRPr lang="en-US" altLang="ja-JP" sz="1600" b="1" dirty="0">
              <a:solidFill>
                <a:schemeClr val="accent5">
                  <a:lumMod val="50000"/>
                </a:schemeClr>
              </a:solidFill>
              <a:latin typeface="HGPｺﾞｼｯｸE" panose="020B0900000000000000" pitchFamily="50" charset="-128"/>
              <a:ea typeface="HGPｺﾞｼｯｸE" panose="020B0900000000000000" pitchFamily="50" charset="-128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①各地商工会議所　会員企業　　　・・・・・・・・・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3,300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  <a:endParaRPr lang="en-US" altLang="ja-JP" sz="14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　②上記以外の企業　　　　　　　　・・・・・・・・ </a:t>
            </a:r>
            <a:r>
              <a:rPr lang="en-US" altLang="ja-JP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11,000</a:t>
            </a:r>
            <a:r>
              <a:rPr lang="ja-JP" altLang="en-US" sz="14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円 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(</a:t>
            </a:r>
            <a:r>
              <a:rPr lang="ja-JP" altLang="en-US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税込</a:t>
            </a:r>
            <a:r>
              <a:rPr lang="en-US" altLang="ja-JP" sz="11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)</a:t>
            </a:r>
          </a:p>
          <a:p>
            <a:pPr>
              <a:lnSpc>
                <a:spcPct val="150000"/>
              </a:lnSpc>
              <a:spcBef>
                <a:spcPct val="0"/>
              </a:spcBef>
              <a:buNone/>
            </a:pP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　</a:t>
            </a:r>
            <a:r>
              <a:rPr lang="en-US" altLang="ja-JP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※</a:t>
            </a:r>
            <a:r>
              <a:rPr lang="ja-JP" altLang="en-US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エントリー無料</a:t>
            </a:r>
            <a:r>
              <a:rPr lang="en-US" altLang="ja-JP" sz="1200" b="1" dirty="0">
                <a:solidFill>
                  <a:srgbClr val="FF0000"/>
                </a:solidFill>
                <a:latin typeface="+mn-ea"/>
                <a:ea typeface="+mn-ea"/>
                <a:cs typeface="メイリオ" panose="020B0604030504040204" pitchFamily="34" charset="-128"/>
              </a:rPr>
              <a:t>‼</a:t>
            </a:r>
            <a:r>
              <a:rPr lang="ja-JP" altLang="en-US" sz="1200" dirty="0">
                <a:solidFill>
                  <a:srgbClr val="000000"/>
                </a:solidFill>
                <a:latin typeface="+mn-ea"/>
                <a:ea typeface="+mn-ea"/>
                <a:cs typeface="メイリオ" panose="020B0604030504040204" pitchFamily="34" charset="-128"/>
              </a:rPr>
              <a:t>バイヤーから指名があり、商談が組まれた時点で商談数に応じて参加費が発生。</a:t>
            </a:r>
            <a:endParaRPr lang="en-US" altLang="ja-JP" sz="1600" dirty="0">
              <a:solidFill>
                <a:srgbClr val="000000"/>
              </a:solidFill>
              <a:latin typeface="+mn-ea"/>
              <a:ea typeface="+mn-ea"/>
              <a:cs typeface="メイリオ" panose="020B0604030504040204" pitchFamily="34" charset="-128"/>
            </a:endParaRPr>
          </a:p>
        </p:txBody>
      </p:sp>
      <p:sp>
        <p:nvSpPr>
          <p:cNvPr id="18" name="テキスト ボックス 37">
            <a:extLst>
              <a:ext uri="{FF2B5EF4-FFF2-40B4-BE49-F238E27FC236}">
                <a16:creationId xmlns:a16="http://schemas.microsoft.com/office/drawing/2014/main" id="{0093B185-1E8B-E619-63A0-9DEB863C4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19" y="4629621"/>
            <a:ext cx="7099477" cy="1661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ja-JP" altLang="en-US" sz="2000" b="1" dirty="0">
                <a:solidFill>
                  <a:schemeClr val="accent5">
                    <a:lumMod val="50000"/>
                  </a:schemeClr>
                </a:solidFill>
                <a:latin typeface="+mj-ea"/>
                <a:ea typeface="+mj-ea"/>
                <a:cs typeface="メイリオ" panose="020B0604030504040204" pitchFamily="34" charset="-128"/>
              </a:rPr>
              <a:t>対　象</a:t>
            </a:r>
            <a:endParaRPr lang="en-US" altLang="ja-JP" sz="20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食品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 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畜産加工品、水産加工品、洋日配、和日配、乾物、穀類、嗜好品、冷凍食品・レトルト、調味料・香辛料、ジャム類、菓子、飲料、酒類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【</a:t>
            </a:r>
            <a:r>
              <a:rPr lang="ja-JP" altLang="en-US" sz="1200" b="1" dirty="0">
                <a:latin typeface="+mj-ea"/>
                <a:ea typeface="+mj-ea"/>
                <a:cs typeface="メイリオ" panose="020B0604030504040204" pitchFamily="34" charset="-128"/>
              </a:rPr>
              <a:t>雑貨</a:t>
            </a:r>
            <a:r>
              <a:rPr lang="en-US" altLang="ja-JP" sz="1200" b="1" dirty="0">
                <a:latin typeface="+mj-ea"/>
                <a:ea typeface="+mj-ea"/>
                <a:cs typeface="メイリオ" panose="020B0604030504040204" pitchFamily="34" charset="-128"/>
              </a:rPr>
              <a:t>】</a:t>
            </a:r>
            <a:r>
              <a:rPr lang="ja-JP" altLang="en-US" sz="1200" dirty="0">
                <a:latin typeface="+mj-ea"/>
                <a:ea typeface="+mj-ea"/>
                <a:cs typeface="メイリオ" panose="020B0604030504040204" pitchFamily="34" charset="-128"/>
              </a:rPr>
              <a:t> アパレル、服飾雑貨、アクセサリー、生活雑貨、観光物産品、ビューティ＆コスメティック、玩具、ヘルスケア、ファンシー雑貨、文具、ベビー、記念品ギフト、スポーツ・アウトドア用品、インテリア、ペット商品、ホビー商材、キッチン、ガーデン、デザイン＆クラフト、地域ブランド など</a:t>
            </a:r>
            <a:endParaRPr lang="en-US" altLang="ja-JP" sz="1200" dirty="0">
              <a:latin typeface="+mj-ea"/>
              <a:ea typeface="+mj-ea"/>
              <a:cs typeface="メイリオ" panose="020B0604030504040204" pitchFamily="34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B2AF3282-B05C-00A4-4536-5181AF09393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6" r="7459"/>
          <a:stretch/>
        </p:blipFill>
        <p:spPr>
          <a:xfrm>
            <a:off x="4593648" y="2869175"/>
            <a:ext cx="1819588" cy="123617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EFA3024-32B5-87EE-1321-682A837F89C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10" t="27884" r="25641" b="25854"/>
          <a:stretch/>
        </p:blipFill>
        <p:spPr bwMode="auto">
          <a:xfrm>
            <a:off x="5629177" y="3802756"/>
            <a:ext cx="1646211" cy="115998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9641" y="8960352"/>
            <a:ext cx="7340392" cy="102752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800" dirty="0">
                <a:solidFill>
                  <a:schemeClr val="tx1"/>
                </a:solidFill>
              </a:rPr>
              <a:t>●商談はバイヤーの選定のもと決定いたします。商談先バイヤーおよび商談数の希望はお受けできませんので、予めご了承ください。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●商談が組まれた場合には、必ず全ての商談にご参加いただくことを承諾のうえ、エントリーシートをご提出ください。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●商談スケジュールは事務局にて決定し、時間帯の変更やキャンセルには応じられません。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●エントリーシートの提出は当商談会への参加、ならびにバイヤー企業との面談、斡旋、取引をお約束するものではございません。</a:t>
            </a:r>
            <a:endParaRPr kumimoji="1" lang="en-US" altLang="ja-JP" sz="800" dirty="0">
              <a:solidFill>
                <a:schemeClr val="tx1"/>
              </a:solidFill>
            </a:endParaRP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●エントリーシートの情報をもとに、皆様の商品情報をまとめた電子ブックを作成して参加バイヤーへ配布させて頂きます（作成費等はかかりません）。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●商談会当日は、会社案内やサンプル、商品パンフレットをご持参ください。事前のサンプル・試食の送付は受け付けておりません。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●会場内外問わず、調理行為、危険物の持ち込みは出来ません。</a:t>
            </a:r>
          </a:p>
          <a:p>
            <a:r>
              <a:rPr kumimoji="1" lang="ja-JP" altLang="en-US" sz="800" dirty="0">
                <a:solidFill>
                  <a:schemeClr val="tx1"/>
                </a:solidFill>
              </a:rPr>
              <a:t>●本商談会を契機に発生した取引等に関するトラブル・損害について、当商工会議所は一切責任を負いかねますので、ご了承の上お申込ください。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272212"/>
              </p:ext>
            </p:extLst>
          </p:nvPr>
        </p:nvGraphicFramePr>
        <p:xfrm>
          <a:off x="117239" y="773745"/>
          <a:ext cx="7347194" cy="2826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13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34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2344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/>
                        <a:t>首都圏バイヤーマッチング商談会　開催概要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8691" marR="98691" marT="49340" marB="49340" anchor="ctr"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328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開催日程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２０２４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６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２０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日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（木）１０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１７</a:t>
                      </a:r>
                      <a:r>
                        <a:rPr kumimoji="1" lang="zh-TW" altLang="en-US" sz="1200" dirty="0">
                          <a:latin typeface="+mn-ea"/>
                          <a:ea typeface="+mn-ea"/>
                        </a:rPr>
                        <a:t>時</a:t>
                      </a:r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００分</a:t>
                      </a:r>
                      <a:endParaRPr kumimoji="1" lang="en-US" altLang="zh-TW" sz="120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en-US" altLang="ja-JP" sz="110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100" dirty="0">
                          <a:latin typeface="+mn-ea"/>
                          <a:ea typeface="+mn-ea"/>
                        </a:rPr>
                        <a:t>商談時間は各社により異なります。詳細のご案内は開催２週間前迄にメールでご連絡します。</a:t>
                      </a:r>
                      <a:endParaRPr kumimoji="1" lang="en-US" altLang="ja-JP" sz="11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20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会　　場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東京商工会議所会議室（千代田区丸の内３－２－２　丸の内二重橋ビル５階）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49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+mn-ea"/>
                          <a:ea typeface="+mn-ea"/>
                        </a:rPr>
                        <a:t>商談形式</a:t>
                      </a:r>
                      <a:endParaRPr kumimoji="1" lang="ja-JP" altLang="en-US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u="sng" dirty="0">
                          <a:latin typeface="+mn-ea"/>
                          <a:ea typeface="+mn-ea"/>
                        </a:rPr>
                        <a:t>バイヤー指名制商談（１商談２５分間、対面型）</a:t>
                      </a: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777886393"/>
                  </a:ext>
                </a:extLst>
              </a:tr>
              <a:tr h="9187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商談まで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の流れ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①本申込書およびエントリーシート（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）に必要事項を記入の上お申し込みください。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※ES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は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社３枚までご提出いただけます。（１枚につき１商品掲載可）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②</a:t>
                      </a:r>
                      <a:r>
                        <a:rPr kumimoji="1" lang="en-US" altLang="ja-JP" sz="1200" b="0">
                          <a:latin typeface="+mn-ea"/>
                          <a:ea typeface="+mn-ea"/>
                        </a:rPr>
                        <a:t>ES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の情報を元に、バイヤーが当日商談を希望する企業を選定します。バイヤーによる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  <a:p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　選定後、開催日の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週間前までに選定結果をメールでご連絡します。</a:t>
                      </a:r>
                      <a:endParaRPr kumimoji="1" lang="en-US" altLang="ja-JP" sz="1200" b="0" dirty="0"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37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募集締切</a:t>
                      </a:r>
                    </a:p>
                  </a:txBody>
                  <a:tcPr marL="98691" marR="98691" marT="49340" marB="49340"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1" dirty="0">
                          <a:solidFill>
                            <a:srgbClr val="FF0000"/>
                          </a:solidFill>
                          <a:latin typeface="+mn-ea"/>
                          <a:ea typeface="+mn-ea"/>
                        </a:rPr>
                        <a:t>２０２４年４月３０日（火）正午</a:t>
                      </a:r>
                      <a:endParaRPr kumimoji="1" lang="en-US" altLang="ja-JP" sz="1200" b="1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marL="98691" marR="98691" marT="49340" marB="4934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正方形/長方形 8"/>
          <p:cNvSpPr/>
          <p:nvPr/>
        </p:nvSpPr>
        <p:spPr>
          <a:xfrm>
            <a:off x="1499729" y="3879010"/>
            <a:ext cx="5950304" cy="81117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0" name="グループ化 9"/>
          <p:cNvGrpSpPr/>
          <p:nvPr/>
        </p:nvGrpSpPr>
        <p:grpSpPr>
          <a:xfrm>
            <a:off x="-20784" y="3588514"/>
            <a:ext cx="7456417" cy="811170"/>
            <a:chOff x="70326" y="4026513"/>
            <a:chExt cx="7114425" cy="811170"/>
          </a:xfrm>
        </p:grpSpPr>
        <p:sp>
          <p:nvSpPr>
            <p:cNvPr id="11" name="正方形/長方形 10"/>
            <p:cNvSpPr/>
            <p:nvPr/>
          </p:nvSpPr>
          <p:spPr>
            <a:xfrm>
              <a:off x="70326" y="4247341"/>
              <a:ext cx="1282075" cy="415865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【</a:t>
              </a:r>
              <a:r>
                <a:rPr kumimoji="1" lang="ja-JP" altLang="en-US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申込書</a:t>
              </a:r>
              <a:r>
                <a:rPr kumimoji="1" lang="en-US" altLang="ja-JP" sz="1600" b="1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】</a:t>
              </a:r>
              <a:endParaRPr kumimoji="1"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1234447" y="4026513"/>
              <a:ext cx="5950304" cy="81117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dirty="0">
                  <a:solidFill>
                    <a:schemeClr val="tx1"/>
                  </a:solidFill>
                  <a:latin typeface="メイリオ" panose="020B0604030504040204" pitchFamily="50" charset="-128"/>
                </a:rPr>
                <a:t>お申し込みの際にご提供いただいたお客様の情報は、申込先商工会議所のほか、主催の東京商工会議所、参加バイヤー企業と共有のうえ当該イベントの申込受付の管理、運営上の管理に利用するほか、東京商工会議所が主催する各種事業のご案内（ＤＭ及びＦＡＸ）のために利用させていただきます。今後、ご案内が不要の場合にはお知らせください。</a:t>
              </a:r>
            </a:p>
          </p:txBody>
        </p:sp>
      </p:grp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676324"/>
              </p:ext>
            </p:extLst>
          </p:nvPr>
        </p:nvGraphicFramePr>
        <p:xfrm>
          <a:off x="109644" y="4225208"/>
          <a:ext cx="7354791" cy="4395860"/>
        </p:xfrm>
        <a:graphic>
          <a:graphicData uri="http://schemas.openxmlformats.org/drawingml/2006/table">
            <a:tbl>
              <a:tblPr/>
              <a:tblGrid>
                <a:gridCol w="2014615">
                  <a:extLst>
                    <a:ext uri="{9D8B030D-6E8A-4147-A177-3AD203B41FA5}">
                      <a16:colId xmlns:a16="http://schemas.microsoft.com/office/drawing/2014/main" val="3021812231"/>
                    </a:ext>
                  </a:extLst>
                </a:gridCol>
                <a:gridCol w="1667600">
                  <a:extLst>
                    <a:ext uri="{9D8B030D-6E8A-4147-A177-3AD203B41FA5}">
                      <a16:colId xmlns:a16="http://schemas.microsoft.com/office/drawing/2014/main" val="992340750"/>
                    </a:ext>
                  </a:extLst>
                </a:gridCol>
                <a:gridCol w="1291668">
                  <a:extLst>
                    <a:ext uri="{9D8B030D-6E8A-4147-A177-3AD203B41FA5}">
                      <a16:colId xmlns:a16="http://schemas.microsoft.com/office/drawing/2014/main" val="2677751635"/>
                    </a:ext>
                  </a:extLst>
                </a:gridCol>
                <a:gridCol w="2380908">
                  <a:extLst>
                    <a:ext uri="{9D8B030D-6E8A-4147-A177-3AD203B41FA5}">
                      <a16:colId xmlns:a16="http://schemas.microsoft.com/office/drawing/2014/main" val="1884845291"/>
                    </a:ext>
                  </a:extLst>
                </a:gridCol>
              </a:tblGrid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事業所名（支店・屋号）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68135715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)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0973959"/>
                  </a:ext>
                </a:extLst>
              </a:tr>
              <a:tr h="242012">
                <a:tc gridSpan="4">
                  <a:txBody>
                    <a:bodyPr/>
                    <a:lstStyle/>
                    <a:p>
                      <a:pPr algn="r" fontAlgn="b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zh-CN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会員番号：　　　　　　　）</a:t>
                      </a:r>
                    </a:p>
                  </a:txBody>
                  <a:tcPr marL="8536" marR="8536" marT="8536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1312869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業種・事業内容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資本金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141808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万円</a:t>
                      </a:r>
                    </a:p>
                  </a:txBody>
                  <a:tcPr marL="8536" marR="8536" marT="853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2117256"/>
                  </a:ext>
                </a:extLst>
              </a:tr>
              <a:tr h="181873">
                <a:tc gridSpan="4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申込担当者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20930838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部署・役職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電話番号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883907"/>
                  </a:ext>
                </a:extLst>
              </a:tr>
              <a:tr h="332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93745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メールアドレス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158026489"/>
                  </a:ext>
                </a:extLst>
              </a:tr>
              <a:tr h="35647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住所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t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（〒　　　－　　　　）</a:t>
                      </a:r>
                    </a:p>
                  </a:txBody>
                  <a:tcPr marL="8536" marR="8536" marT="8536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21023106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商談会参加者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>
                      <a:noFill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86104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9295279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28823067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36830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氏名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当日連絡先（携帯電話等）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095585"/>
                  </a:ext>
                </a:extLst>
              </a:tr>
              <a:tr h="18187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フリガナ）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7370333"/>
                  </a:ext>
                </a:extLst>
              </a:tr>
              <a:tr h="2420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6578819"/>
                  </a:ext>
                </a:extLst>
              </a:tr>
              <a:tr h="18187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申込カテゴリに〇を記入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首都圏への催事出展（</a:t>
                      </a:r>
                      <a:r>
                        <a:rPr lang="en-US" altLang="ja-JP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POP UP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イベント・人員派遣あり）の可否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通販対応（メーカー直送・個別配送）の可否　</a:t>
                      </a:r>
                      <a:r>
                        <a:rPr lang="en-US" altLang="ja-JP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※</a:t>
                      </a:r>
                      <a:r>
                        <a:rPr lang="ja-JP" altLang="en-US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必須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4132"/>
                  </a:ext>
                </a:extLst>
              </a:tr>
              <a:tr h="32138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</a:t>
                      </a:r>
                      <a:r>
                        <a:rPr lang="ja-JP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食品　　／　　雑貨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　　対応可能　　　／　　　不可</a:t>
                      </a: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　　対応可能　　　／　　　不可</a:t>
                      </a:r>
                      <a:endParaRPr kumimoji="1" lang="ja-JP" altLang="en-US" dirty="0"/>
                    </a:p>
                  </a:txBody>
                  <a:tcPr marL="8536" marR="8536" marT="853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4925124"/>
                  </a:ext>
                </a:extLst>
              </a:tr>
            </a:tbl>
          </a:graphicData>
        </a:graphic>
      </p:graphicFrame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41D4169A-6EC2-3A59-74C8-658B95508C0E}"/>
              </a:ext>
            </a:extLst>
          </p:cNvPr>
          <p:cNvSpPr/>
          <p:nvPr/>
        </p:nvSpPr>
        <p:spPr>
          <a:xfrm>
            <a:off x="-20784" y="8622507"/>
            <a:ext cx="2558424" cy="415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必ずご確認ください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27B5B5-F11C-366B-A74B-ABD5F857698F}"/>
              </a:ext>
            </a:extLst>
          </p:cNvPr>
          <p:cNvSpPr/>
          <p:nvPr/>
        </p:nvSpPr>
        <p:spPr>
          <a:xfrm>
            <a:off x="193441" y="10023129"/>
            <a:ext cx="7670521" cy="582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＜申込み先＞京都商工会議所 産業振興部 知恵産業推進課（担当：七村、</a:t>
            </a:r>
            <a:r>
              <a:rPr lang="ja-JP" altLang="en-US" sz="1050">
                <a:solidFill>
                  <a:srgbClr val="FF0000"/>
                </a:solidFill>
                <a:latin typeface="+mn-ea"/>
              </a:rPr>
              <a:t>森岡、平田、梅垣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） </a:t>
            </a:r>
            <a:endParaRPr lang="en-US" altLang="ja-JP" sz="1050" dirty="0">
              <a:solidFill>
                <a:srgbClr val="FF0000"/>
              </a:solidFill>
              <a:latin typeface="+mn-ea"/>
            </a:endParaRPr>
          </a:p>
          <a:p>
            <a:pPr>
              <a:defRPr/>
            </a:pP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 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TEL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： 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075-341-9781</a:t>
            </a:r>
            <a:r>
              <a:rPr lang="ja-JP" altLang="en-US" sz="1050" dirty="0">
                <a:solidFill>
                  <a:srgbClr val="FF0000"/>
                </a:solidFill>
                <a:latin typeface="+mn-ea"/>
              </a:rPr>
              <a:t>　</a:t>
            </a:r>
            <a:r>
              <a:rPr lang="en-US" altLang="ja-JP" sz="1050" dirty="0">
                <a:solidFill>
                  <a:srgbClr val="FF0000"/>
                </a:solidFill>
                <a:latin typeface="+mn-ea"/>
              </a:rPr>
              <a:t>E-mail: bmpj@kyo.or.jp</a:t>
            </a: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＜主催＞東京商工会議所 ビジネス交流センター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TEL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：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03-3283-7804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E-mail: </a:t>
            </a:r>
            <a:r>
              <a:rPr lang="en-US" altLang="ja-JP" sz="900" dirty="0">
                <a:solidFill>
                  <a:schemeClr val="tx1"/>
                </a:solidFill>
                <a:latin typeface="+mn-ea"/>
                <a:hlinkClick r:id="rId2"/>
              </a:rPr>
              <a:t>bizkoryu@tokyo-cci.or.jp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pPr>
              <a:defRPr/>
            </a:pP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＜協力＞日本商工会議所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282549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1926</TotalTime>
  <Words>859</Words>
  <Application>Microsoft Office PowerPoint</Application>
  <PresentationFormat>ユーザー設定</PresentationFormat>
  <Paragraphs>85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HGPｺﾞｼｯｸE</vt:lpstr>
      <vt:lpstr>メイリオ</vt:lpstr>
      <vt:lpstr>游ゴシック</vt:lpstr>
      <vt:lpstr>Arial</vt:lpstr>
      <vt:lpstr>Calibri</vt:lpstr>
      <vt:lpstr>Office テーマ</vt:lpstr>
      <vt:lpstr>デザインの設定</vt:lpstr>
      <vt:lpstr>1_デザインの設定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個別商談会</dc:title>
  <dc:creator>廣嶋 祐子</dc:creator>
  <cp:lastModifiedBy>七村 諒平</cp:lastModifiedBy>
  <cp:revision>335</cp:revision>
  <cp:lastPrinted>2024-04-04T05:33:51Z</cp:lastPrinted>
  <dcterms:created xsi:type="dcterms:W3CDTF">2019-10-15T07:51:00Z</dcterms:created>
  <dcterms:modified xsi:type="dcterms:W3CDTF">2024-04-05T01:40:51Z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0x01010004513DA450D7334EA7CC9E698A1C49B1</vt:lpwstr>
  </property>
  <property fmtid="{D5CDD505-2E9C-101B-9397-08002B2CF9AE}" pid="3" name="KSOProductBuildVer">
    <vt:lpwstr>1041-11.8.2.8500</vt:lpwstr>
  </property>
</Properties>
</file>