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13"/>
  </p:notesMasterIdLst>
  <p:sldIdLst>
    <p:sldId id="271" r:id="rId5"/>
    <p:sldId id="313" r:id="rId6"/>
    <p:sldId id="318" r:id="rId7"/>
    <p:sldId id="312" r:id="rId8"/>
    <p:sldId id="314" r:id="rId9"/>
    <p:sldId id="310" r:id="rId10"/>
    <p:sldId id="315" r:id="rId11"/>
    <p:sldId id="303" r:id="rId12"/>
  </p:sldIdLst>
  <p:sldSz cx="9906000" cy="6858000" type="A4"/>
  <p:notesSz cx="6807200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ta Sugahara (須賀原 将太)" initials="SS(将" lastIdx="0" clrIdx="0">
    <p:extLst>
      <p:ext uri="{19B8F6BF-5375-455C-9EA6-DF929625EA0E}">
        <p15:presenceInfo xmlns:p15="http://schemas.microsoft.com/office/powerpoint/2012/main" userId="S-1-5-21-13193587-1794592164-1404200075-59336" providerId="AD"/>
      </p:ext>
    </p:extLst>
  </p:cmAuthor>
  <p:cmAuthor id="2" name="東京都&#10;" initials="T" lastIdx="36" clrIdx="1">
    <p:extLst>
      <p:ext uri="{19B8F6BF-5375-455C-9EA6-DF929625EA0E}">
        <p15:presenceInfo xmlns:p15="http://schemas.microsoft.com/office/powerpoint/2012/main" userId="東京都&#10;" providerId="None"/>
      </p:ext>
    </p:extLst>
  </p:cmAuthor>
  <p:cmAuthor id="3" name="Takeshi Shigeoka /Bornrex" initials="T/" lastIdx="15" clrIdx="2">
    <p:extLst>
      <p:ext uri="{19B8F6BF-5375-455C-9EA6-DF929625EA0E}">
        <p15:presenceInfo xmlns:p15="http://schemas.microsoft.com/office/powerpoint/2012/main" userId="S::t.shigeoka@bornrex.com::88721606-3472-4e08-90d5-d3b8c49c5fde" providerId="AD"/>
      </p:ext>
    </p:extLst>
  </p:cmAuthor>
  <p:cmAuthor id="4" name="Takeshi Shigeoka /Bornrex" initials="TS/" lastIdx="3" clrIdx="3">
    <p:extLst>
      <p:ext uri="{19B8F6BF-5375-455C-9EA6-DF929625EA0E}">
        <p15:presenceInfo xmlns:p15="http://schemas.microsoft.com/office/powerpoint/2012/main" userId="88721606-3472-4e08-90d5-d3b8c49c5fde" providerId="Windows Live"/>
      </p:ext>
    </p:extLst>
  </p:cmAuthor>
  <p:cmAuthor id="5" name="東京都" initials="T" lastIdx="6" clrIdx="4">
    <p:extLst>
      <p:ext uri="{19B8F6BF-5375-455C-9EA6-DF929625EA0E}">
        <p15:presenceInfo xmlns:p15="http://schemas.microsoft.com/office/powerpoint/2012/main" userId="東京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660066"/>
    <a:srgbClr val="FF99CC"/>
    <a:srgbClr val="FFFFEB"/>
    <a:srgbClr val="FFCCFF"/>
    <a:srgbClr val="FF66CC"/>
    <a:srgbClr val="FF6600"/>
    <a:srgbClr val="CCECFF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4674"/>
  </p:normalViewPr>
  <p:slideViewPr>
    <p:cSldViewPr snapToGrid="0">
      <p:cViewPr varScale="1">
        <p:scale>
          <a:sx n="55" d="100"/>
          <a:sy n="55" d="100"/>
        </p:scale>
        <p:origin x="1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4FFDE28-4F3B-4900-B3A0-0C3A33BF1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8" cy="498693"/>
          </a:xfrm>
          <a:prstGeom prst="rect">
            <a:avLst/>
          </a:prstGeom>
        </p:spPr>
        <p:txBody>
          <a:bodyPr vert="horz" lIns="92205" tIns="46102" rIns="92205" bIns="4610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D7AFEB-DD47-48C7-9CA3-9E12D341C6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5837" y="0"/>
            <a:ext cx="2949788" cy="498693"/>
          </a:xfrm>
          <a:prstGeom prst="rect">
            <a:avLst/>
          </a:prstGeom>
        </p:spPr>
        <p:txBody>
          <a:bodyPr vert="horz" lIns="92205" tIns="46102" rIns="92205" bIns="4610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</a:defRPr>
            </a:lvl1pPr>
          </a:lstStyle>
          <a:p>
            <a:pPr>
              <a:defRPr/>
            </a:pPr>
            <a:fld id="{9107904E-056A-4B5A-BE03-D1192321EE05}" type="datetimeFigureOut">
              <a:rPr lang="ja-JP" altLang="en-US"/>
              <a:pPr>
                <a:defRPr/>
              </a:pPr>
              <a:t>2026/5/22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A9520AC-E4B7-43E8-B240-D54FF8E62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5" tIns="46102" rIns="92205" bIns="4610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07CCC86B-4CA7-4927-A4FB-EF50571DD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4"/>
          </a:xfrm>
          <a:prstGeom prst="rect">
            <a:avLst/>
          </a:prstGeom>
        </p:spPr>
        <p:txBody>
          <a:bodyPr vert="horz" lIns="92205" tIns="46102" rIns="92205" bIns="46102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AEF346-F2F4-4219-A2C5-91B657A02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8" cy="498692"/>
          </a:xfrm>
          <a:prstGeom prst="rect">
            <a:avLst/>
          </a:prstGeom>
        </p:spPr>
        <p:txBody>
          <a:bodyPr vert="horz" lIns="92205" tIns="46102" rIns="92205" bIns="4610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AF65B9-46EE-49CC-9CE8-FD607E361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5837" y="9440648"/>
            <a:ext cx="2949788" cy="498692"/>
          </a:xfrm>
          <a:prstGeom prst="rect">
            <a:avLst/>
          </a:prstGeom>
        </p:spPr>
        <p:txBody>
          <a:bodyPr vert="horz" lIns="92205" tIns="46102" rIns="92205" bIns="4610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latin typeface="+mn-lt"/>
              </a:defRPr>
            </a:lvl1pPr>
          </a:lstStyle>
          <a:p>
            <a:pPr>
              <a:defRPr/>
            </a:pPr>
            <a:fld id="{CC8D948A-DAEB-41F9-BDDD-85531503F6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DEA8A-D2E2-4022-9266-A2CFDFBECDD0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44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2843D-0820-4D44-B34A-9866B9BA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0A70-AEB4-448F-AFDC-36B212FDD6D1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F3C99-D48B-4675-B2CC-65086BE3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CB34D-729E-41EA-8E37-C50EC90E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DD66-A2E9-469A-913F-9098062BF1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8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BC04F-2B14-464E-9ACD-121A6957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A8E3-4091-4F15-9DA3-1351022EF91B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3532-2F76-49BB-A963-97477984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FEF6-2E9A-4C58-BA4E-15870747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A98F-D2AD-4BC9-8F1E-BA83EC72C9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976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1F57-5FC3-4B14-93E6-8D0E8806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A128-3C72-4FF4-94E1-8383076A4B75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41A6-C398-4396-958B-81F23206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9675F-DBB2-47AE-BF37-ABF6DE72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51E7-69C5-4315-A24F-5C0EA2B5C7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439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43925" cy="562062"/>
          </a:xfrm>
        </p:spPr>
        <p:txBody>
          <a:bodyPr>
            <a:noAutofit/>
          </a:bodyPr>
          <a:lstStyle>
            <a:lvl1pPr>
              <a:defRPr sz="32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3EDA41-B5CB-482A-A194-AF274237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0615-E365-4BC5-B79D-5D148E221703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3F79DE-75D8-4920-AC4F-12CAF757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961589-47CF-42F7-A51A-E09E52B8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BA3565-E867-44AF-9D39-29D41BFB608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94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A0371-84DD-41C5-AE36-D59B4D36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6D79-8DE5-4E96-A5D7-CE2C7D36D7F1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A12CB-225D-43BD-8B81-38C90E14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ADB5-03ED-43B0-924F-8D72F9BD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7D1B-4071-49ED-9174-7D4458CCC6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48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845D33-BFA1-438A-BD1E-07344CAD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D8D5-22D6-4255-8274-E8894616FC62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D1B6A4-4723-4C2C-88DE-86A5E840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90EE8-BE23-457D-881D-A1F32366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9FC1-4ECE-443B-A478-8FEAAC8C7F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350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969CA4-7507-4FD1-A1D7-97E5A7D7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D3DCA-224B-4B53-B771-000716DFE36B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573524-5138-4618-814E-A14707DB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828E3E-0BF5-4C3D-8150-58540790D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5918-1523-4752-95B5-C05234FB11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015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3E6F9D-F388-4D3B-A0FF-C273B27C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DEA-8FD7-4EAE-B010-0804F961A95F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6FE394-5740-4FAC-829A-B39D0FC8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1698B5-9230-4015-8778-B48C7BD4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6609-8A36-4FD8-A408-FB06E5A6350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49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4E061B-08FC-4EF7-B794-BC293425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DE0E-A3B1-4E45-BF29-E70F6F0BA63D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8B979A-A56A-4A1C-BCF8-C6B4D417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C9EDAC-35BA-429A-99D3-6B77C913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C574-44FC-44A2-877D-2EF54E0E28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429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0D801E-4D79-4F69-8755-94A3CFAE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91A5-2FFA-4E6D-808B-EE7539D22535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27650C-D644-45F5-A9C6-EFB7ACDE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5B6304-9D03-4CB7-A82F-9DAA72E2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8A2D-3AE5-4CCD-8E36-03F3DCA112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509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38DC2E-B3BE-4C2A-A850-714666CD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CA43-C10B-4569-BB76-25B6F53D3C28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39ABA0-BF4D-4DA3-A9BC-EA775D64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01F45F-74D5-45CF-BC01-AE87B17F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B0DF-7CBC-4BE4-BECE-285ACF344BD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869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D91D8D-D8A0-412F-B055-7CD997037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D8757E-4A15-4F4F-83DC-52F0AF15F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008FD-03AD-4350-99C9-7033B3C80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F60526-708D-46AA-BC56-ACDB450E4D76}" type="datetime1">
              <a:rPr lang="ja-JP" altLang="en-US" smtClean="0"/>
              <a:t>2026/5/22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F5789-E4B4-4DD3-AD60-64644AC1E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ja-JP" altLang="en-US" dirty="0"/>
              <a:t>京都商工会議所「京都・知恵アントレ大賞</a:t>
            </a:r>
            <a:r>
              <a:rPr lang="en-US" altLang="ja-JP" dirty="0"/>
              <a:t>2024</a:t>
            </a:r>
            <a:r>
              <a:rPr lang="ja-JP" altLang="en-US" dirty="0"/>
              <a:t>」申請書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BFC51-BBB9-4D24-8BFA-B923DE7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 smtClean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fld id="{34ED188C-7518-4E30-9415-6D8B7273ED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C16946C-5F0A-2057-E0EE-E2064EA29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38" y="4375489"/>
            <a:ext cx="2614762" cy="9172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A975F75-22A7-869F-8425-E4AFF5B22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6" y="4020748"/>
            <a:ext cx="2368513" cy="138202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93CAFA-42E2-42F0-A059-C7A6E5568BDD}"/>
              </a:ext>
            </a:extLst>
          </p:cNvPr>
          <p:cNvSpPr/>
          <p:nvPr/>
        </p:nvSpPr>
        <p:spPr>
          <a:xfrm>
            <a:off x="0" y="600371"/>
            <a:ext cx="9906000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1050" spc="-150" dirty="0">
              <a:solidFill>
                <a:srgbClr val="66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京都経済ほんまもん大賞</a:t>
            </a:r>
            <a:endParaRPr lang="en-US" altLang="ja-JP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endParaRPr lang="en-US" altLang="ja-JP" b="1" spc="-15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申請書</a:t>
            </a:r>
            <a:endParaRPr lang="en-US" altLang="ja-JP" sz="4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3108DDE-6D09-4ADE-95DF-602F2FC6DAE0}"/>
              </a:ext>
            </a:extLst>
          </p:cNvPr>
          <p:cNvSpPr/>
          <p:nvPr/>
        </p:nvSpPr>
        <p:spPr>
          <a:xfrm>
            <a:off x="1147573" y="2734046"/>
            <a:ext cx="820146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申請企業名：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B86AB9-6C37-4567-9DBE-919F536BF78D}"/>
              </a:ext>
            </a:extLst>
          </p:cNvPr>
          <p:cNvSpPr txBox="1"/>
          <p:nvPr/>
        </p:nvSpPr>
        <p:spPr>
          <a:xfrm>
            <a:off x="1662332" y="5763368"/>
            <a:ext cx="83198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※ご記入いただいた情報は、本賞の選考及び</a:t>
            </a:r>
            <a:r>
              <a:rPr lang="ja-JP" altLang="en-US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選考後の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支援</a:t>
            </a:r>
            <a:r>
              <a:rPr lang="ja-JP" altLang="en-US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以外の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目的には使用いたしません</a:t>
            </a:r>
            <a:r>
              <a:rPr lang="ja-JP" altLang="en-US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必要に応じて枠を広げたり、ページ数を増やしてご入力ください。</a:t>
            </a:r>
            <a:endParaRPr lang="en-US" altLang="ja-JP" sz="11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該当ページに既存の資料等を貼り付けて代替いただいてもかまいません。</a:t>
            </a:r>
            <a:endParaRPr lang="ja-JP" altLang="ja-JP" sz="1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F6617F-6810-053C-BD4E-EC84AE2A6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6824" r="2515" b="13126"/>
          <a:stretch>
            <a:fillRect/>
          </a:stretch>
        </p:blipFill>
        <p:spPr>
          <a:xfrm>
            <a:off x="2276716" y="4424037"/>
            <a:ext cx="2982685" cy="8335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AB274EE-1089-265C-BE30-142EC75E5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63" y="4600424"/>
            <a:ext cx="2188028" cy="4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7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7633-5094-4977-765E-8B553C06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3A5E6-A431-47D4-003D-117DE969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2980"/>
            <a:ext cx="8272462" cy="562062"/>
          </a:xfrm>
        </p:spPr>
        <p:txBody>
          <a:bodyPr/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申請者概要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BFB5CB-BADC-D3C5-9B21-D3E6066C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274" y="6310312"/>
            <a:ext cx="4809025" cy="365125"/>
          </a:xfrm>
        </p:spPr>
        <p:txBody>
          <a:bodyPr/>
          <a:lstStyle/>
          <a:p>
            <a:pPr algn="r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京都商工会議所「京都経済ほんまもん大賞」申請書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E8F381-AD5F-CEE9-B6DB-E38A089F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2949" y="6476348"/>
            <a:ext cx="363051" cy="381652"/>
          </a:xfrm>
        </p:spPr>
        <p:txBody>
          <a:bodyPr/>
          <a:lstStyle/>
          <a:p>
            <a:pPr>
              <a:defRPr/>
            </a:pPr>
            <a:fld id="{96BA3565-E867-44AF-9D39-29D41BFB608A}" type="slidenum"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>
                <a:defRPr/>
              </a:pPr>
              <a:t>1</a:t>
            </a:fld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903BD34-1C87-6E2D-C5EA-53BC2C6AE7A1}"/>
              </a:ext>
            </a:extLst>
          </p:cNvPr>
          <p:cNvCxnSpPr/>
          <p:nvPr/>
        </p:nvCxnSpPr>
        <p:spPr>
          <a:xfrm>
            <a:off x="271463" y="735042"/>
            <a:ext cx="9023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5EBC2CE-8612-2FD6-8D7F-329102A54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67175"/>
              </p:ext>
            </p:extLst>
          </p:nvPr>
        </p:nvGraphicFramePr>
        <p:xfrm>
          <a:off x="312212" y="917667"/>
          <a:ext cx="8983087" cy="5203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322">
                  <a:extLst>
                    <a:ext uri="{9D8B030D-6E8A-4147-A177-3AD203B41FA5}">
                      <a16:colId xmlns:a16="http://schemas.microsoft.com/office/drawing/2014/main" val="3640820014"/>
                    </a:ext>
                  </a:extLst>
                </a:gridCol>
                <a:gridCol w="1539535">
                  <a:extLst>
                    <a:ext uri="{9D8B030D-6E8A-4147-A177-3AD203B41FA5}">
                      <a16:colId xmlns:a16="http://schemas.microsoft.com/office/drawing/2014/main" val="3234617167"/>
                    </a:ext>
                  </a:extLst>
                </a:gridCol>
                <a:gridCol w="693822">
                  <a:extLst>
                    <a:ext uri="{9D8B030D-6E8A-4147-A177-3AD203B41FA5}">
                      <a16:colId xmlns:a16="http://schemas.microsoft.com/office/drawing/2014/main" val="2508460978"/>
                    </a:ext>
                  </a:extLst>
                </a:gridCol>
                <a:gridCol w="1647560">
                  <a:extLst>
                    <a:ext uri="{9D8B030D-6E8A-4147-A177-3AD203B41FA5}">
                      <a16:colId xmlns:a16="http://schemas.microsoft.com/office/drawing/2014/main" val="4126860566"/>
                    </a:ext>
                  </a:extLst>
                </a:gridCol>
                <a:gridCol w="1149668">
                  <a:extLst>
                    <a:ext uri="{9D8B030D-6E8A-4147-A177-3AD203B41FA5}">
                      <a16:colId xmlns:a16="http://schemas.microsoft.com/office/drawing/2014/main" val="1200810180"/>
                    </a:ext>
                  </a:extLst>
                </a:gridCol>
                <a:gridCol w="3425180">
                  <a:extLst>
                    <a:ext uri="{9D8B030D-6E8A-4147-A177-3AD203B41FA5}">
                      <a16:colId xmlns:a16="http://schemas.microsoft.com/office/drawing/2014/main" val="3395587264"/>
                    </a:ext>
                  </a:extLst>
                </a:gridCol>
              </a:tblGrid>
              <a:tr h="633308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会社名（ﾌﾘｶﾞﾅ）</a:t>
                      </a:r>
                      <a:endParaRPr kumimoji="1" lang="en-US" altLang="ja-JP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dist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23516"/>
                  </a:ext>
                </a:extLst>
              </a:tr>
              <a:tr h="58748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代表者の役職・氏名（ﾌﾘｶﾞﾅ） </a:t>
                      </a:r>
                      <a:endParaRPr lang="en-US" altLang="ja-JP" sz="1800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42833"/>
                  </a:ext>
                </a:extLst>
              </a:tr>
              <a:tr h="460076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創業時期・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法人設立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dirty="0"/>
                        <a:t>　       年　　　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資本金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22483"/>
                  </a:ext>
                </a:extLst>
              </a:tr>
              <a:tr h="58748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業種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従業員数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20567"/>
                  </a:ext>
                </a:extLst>
              </a:tr>
              <a:tr h="78205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住所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dirty="0"/>
                        <a:t>（〒　　　ー　　　　）</a:t>
                      </a:r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79773"/>
                  </a:ext>
                </a:extLst>
              </a:tr>
              <a:tr h="58748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（ﾌﾘｶﾞﾅ）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担当者氏名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dirty="0"/>
                        <a:t>担当者部署・役職：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TEL</a:t>
                      </a:r>
                      <a:r>
                        <a:rPr kumimoji="1" lang="ja-JP" altLang="en-US" dirty="0"/>
                        <a:t>：　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"/>
                  </a:ext>
                </a:extLst>
              </a:tr>
              <a:tr h="58748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担当者メールアドレス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587854"/>
                  </a:ext>
                </a:extLst>
              </a:tr>
              <a:tr h="58748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許認可・受賞歴等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20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55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E5B4F-398C-9A4A-3EBE-75D8D14F7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549024-74ED-AF67-18F2-BA913799E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2980"/>
            <a:ext cx="8272462" cy="562062"/>
          </a:xfrm>
        </p:spPr>
        <p:txBody>
          <a:bodyPr/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申請者概要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6A5D8B-6C73-BEC4-8490-FB6128CA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274" y="6310312"/>
            <a:ext cx="4809025" cy="365125"/>
          </a:xfrm>
        </p:spPr>
        <p:txBody>
          <a:bodyPr/>
          <a:lstStyle/>
          <a:p>
            <a:pPr algn="r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京都商工会議所「京都経済ほんまもん大賞」申請書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FC18AE-BC19-D622-30EB-A1D408AB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2949" y="6476348"/>
            <a:ext cx="363051" cy="381652"/>
          </a:xfrm>
        </p:spPr>
        <p:txBody>
          <a:bodyPr/>
          <a:lstStyle/>
          <a:p>
            <a:pPr>
              <a:defRPr/>
            </a:pPr>
            <a:fld id="{96BA3565-E867-44AF-9D39-29D41BFB608A}" type="slidenum"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>
                <a:defRPr/>
              </a:pPr>
              <a:t>2</a:t>
            </a:fld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1A4638A-838B-9CFC-6E86-06B075793953}"/>
              </a:ext>
            </a:extLst>
          </p:cNvPr>
          <p:cNvCxnSpPr/>
          <p:nvPr/>
        </p:nvCxnSpPr>
        <p:spPr>
          <a:xfrm>
            <a:off x="271463" y="735042"/>
            <a:ext cx="9023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2311C13-A5BE-6A64-1120-D2F760033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76975"/>
              </p:ext>
            </p:extLst>
          </p:nvPr>
        </p:nvGraphicFramePr>
        <p:xfrm>
          <a:off x="513423" y="1739201"/>
          <a:ext cx="8539915" cy="3699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652">
                  <a:extLst>
                    <a:ext uri="{9D8B030D-6E8A-4147-A177-3AD203B41FA5}">
                      <a16:colId xmlns:a16="http://schemas.microsoft.com/office/drawing/2014/main" val="3234617167"/>
                    </a:ext>
                  </a:extLst>
                </a:gridCol>
                <a:gridCol w="1204115">
                  <a:extLst>
                    <a:ext uri="{9D8B030D-6E8A-4147-A177-3AD203B41FA5}">
                      <a16:colId xmlns:a16="http://schemas.microsoft.com/office/drawing/2014/main" val="2508460978"/>
                    </a:ext>
                  </a:extLst>
                </a:gridCol>
                <a:gridCol w="1122384">
                  <a:extLst>
                    <a:ext uri="{9D8B030D-6E8A-4147-A177-3AD203B41FA5}">
                      <a16:colId xmlns:a16="http://schemas.microsoft.com/office/drawing/2014/main" val="4126860566"/>
                    </a:ext>
                  </a:extLst>
                </a:gridCol>
                <a:gridCol w="1142360">
                  <a:extLst>
                    <a:ext uri="{9D8B030D-6E8A-4147-A177-3AD203B41FA5}">
                      <a16:colId xmlns:a16="http://schemas.microsoft.com/office/drawing/2014/main" val="1200810180"/>
                    </a:ext>
                  </a:extLst>
                </a:gridCol>
                <a:gridCol w="3403404">
                  <a:extLst>
                    <a:ext uri="{9D8B030D-6E8A-4147-A177-3AD203B41FA5}">
                      <a16:colId xmlns:a16="http://schemas.microsoft.com/office/drawing/2014/main" val="3395587264"/>
                    </a:ext>
                  </a:extLst>
                </a:gridCol>
              </a:tblGrid>
              <a:tr h="6333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団体名・氏名（ﾌﾘｶﾞﾅ）</a:t>
                      </a:r>
                      <a:endParaRPr kumimoji="1" lang="en-US" altLang="ja-JP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dist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23516"/>
                  </a:ext>
                </a:extLst>
              </a:tr>
              <a:tr h="5874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応募企業との関係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42833"/>
                  </a:ext>
                </a:extLst>
              </a:tr>
              <a:tr h="78205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（ﾌﾘｶﾞﾅ）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担当者氏名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dirty="0"/>
                        <a:t>担当者部署・役職：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TEL</a:t>
                      </a:r>
                      <a:r>
                        <a:rPr kumimoji="1" lang="ja-JP" altLang="en-US" dirty="0"/>
                        <a:t>：　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855806"/>
                  </a:ext>
                </a:extLst>
              </a:tr>
              <a:tr h="78205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担当者メールアドレス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934702"/>
                  </a:ext>
                </a:extLst>
              </a:tr>
              <a:tr h="782052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住所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dirty="0"/>
                        <a:t>（〒　　　ー　　　　）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79773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373BA31-F32E-3192-C857-28F1FEF48A51}"/>
              </a:ext>
            </a:extLst>
          </p:cNvPr>
          <p:cNvSpPr/>
          <p:nvPr/>
        </p:nvSpPr>
        <p:spPr>
          <a:xfrm>
            <a:off x="135732" y="1070364"/>
            <a:ext cx="8543923" cy="453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推薦機関</a:t>
            </a:r>
            <a:r>
              <a:rPr kumimoji="1"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】※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自薦の場合は、空欄で構いません</a:t>
            </a:r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712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E6177-95F1-7CBD-4160-C0F3570C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F7D566-1A89-BEAE-9808-1EEA5B49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2980"/>
            <a:ext cx="8272462" cy="562062"/>
          </a:xfrm>
        </p:spPr>
        <p:txBody>
          <a:bodyPr/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貴社の事業概要と「変革・挑戦」の歴史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62D761-DC33-CF37-166B-191EC3948031}"/>
              </a:ext>
            </a:extLst>
          </p:cNvPr>
          <p:cNvSpPr/>
          <p:nvPr/>
        </p:nvSpPr>
        <p:spPr>
          <a:xfrm>
            <a:off x="681039" y="1096645"/>
            <a:ext cx="8543923" cy="1099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貴社の主な事業内容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会社全体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〔現在の主な事業内容をご記入ください〕</a:t>
            </a:r>
          </a:p>
          <a:p>
            <a:endParaRPr kumimoji="1" lang="en-US" altLang="ja-JP" sz="1100" dirty="0">
              <a:solidFill>
                <a:schemeClr val="bg1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6A7BE4-4180-1B92-BCD5-569A9C3697DD}"/>
              </a:ext>
            </a:extLst>
          </p:cNvPr>
          <p:cNvSpPr/>
          <p:nvPr/>
        </p:nvSpPr>
        <p:spPr>
          <a:xfrm>
            <a:off x="681039" y="2400301"/>
            <a:ext cx="8543923" cy="3733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沿革</a:t>
            </a:r>
            <a:r>
              <a:rPr kumimoji="1"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j-cs"/>
              </a:rPr>
              <a:t>〔</a:t>
            </a:r>
            <a:r>
              <a:rPr kumimoji="1" lang="ja-JP" altLang="en-US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j-cs"/>
              </a:rPr>
              <a:t>貴社の沿革を「変革・挑戦」に関係する内容を中心に掲載してください</a:t>
            </a:r>
            <a:r>
              <a:rPr kumimoji="1"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j-cs"/>
              </a:rPr>
              <a:t>〕</a:t>
            </a:r>
          </a:p>
          <a:p>
            <a:endParaRPr kumimoji="1"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5A5634-8E7B-0DDF-1213-75AE96DE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274" y="6310312"/>
            <a:ext cx="4809025" cy="365125"/>
          </a:xfrm>
        </p:spPr>
        <p:txBody>
          <a:bodyPr/>
          <a:lstStyle/>
          <a:p>
            <a:pPr algn="r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京都商工会議所「京都経済ほんまもん大賞」申請書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FA8820-E737-BFB3-4DDA-80D28AC1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2949" y="6476348"/>
            <a:ext cx="363051" cy="381652"/>
          </a:xfrm>
        </p:spPr>
        <p:txBody>
          <a:bodyPr/>
          <a:lstStyle/>
          <a:p>
            <a:pPr>
              <a:defRPr/>
            </a:pPr>
            <a:fld id="{96BA3565-E867-44AF-9D39-29D41BFB608A}" type="slidenum"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>
                <a:defRPr/>
              </a:pPr>
              <a:t>3</a:t>
            </a:fld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1B09C7F-1916-7A21-F406-670AD9238F71}"/>
              </a:ext>
            </a:extLst>
          </p:cNvPr>
          <p:cNvCxnSpPr/>
          <p:nvPr/>
        </p:nvCxnSpPr>
        <p:spPr>
          <a:xfrm>
            <a:off x="271463" y="735042"/>
            <a:ext cx="9023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0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4299-4C30-C43C-82A4-EFC4B666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0EAC4-5B6A-A6A7-F4A7-6AB7EF12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2980"/>
            <a:ext cx="8272462" cy="562062"/>
          </a:xfrm>
        </p:spPr>
        <p:txBody>
          <a:bodyPr/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貴社の事業概要と「変革・挑戦」の歴史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25F47C-1319-A015-C352-7DD4F425FFD1}"/>
              </a:ext>
            </a:extLst>
          </p:cNvPr>
          <p:cNvSpPr/>
          <p:nvPr/>
        </p:nvSpPr>
        <p:spPr>
          <a:xfrm>
            <a:off x="135732" y="2160796"/>
            <a:ext cx="9407217" cy="4697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直近３期分決算推移　　　　　　　　　　　　　　　　　　　　　　　　　　　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（単位：千円）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  <a:p>
            <a:endParaRPr kumimoji="1"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+mj-cs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07300F-A42F-44B0-7371-14CDA7EB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274" y="6310312"/>
            <a:ext cx="4809025" cy="365125"/>
          </a:xfrm>
        </p:spPr>
        <p:txBody>
          <a:bodyPr/>
          <a:lstStyle/>
          <a:p>
            <a:pPr algn="r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京都商工会議所「京都経済ほんまもん大賞」申請書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EB0BE0-D2AE-90DE-6D13-E9B4BF8A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2949" y="6476348"/>
            <a:ext cx="363051" cy="381652"/>
          </a:xfrm>
        </p:spPr>
        <p:txBody>
          <a:bodyPr/>
          <a:lstStyle/>
          <a:p>
            <a:pPr>
              <a:defRPr/>
            </a:pPr>
            <a:fld id="{96BA3565-E867-44AF-9D39-29D41BFB608A}" type="slidenum"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>
                <a:defRPr/>
              </a:pPr>
              <a:t>4</a:t>
            </a:fld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99FC440-D609-FF1C-670F-80EFE49A6633}"/>
              </a:ext>
            </a:extLst>
          </p:cNvPr>
          <p:cNvCxnSpPr/>
          <p:nvPr/>
        </p:nvCxnSpPr>
        <p:spPr>
          <a:xfrm>
            <a:off x="271463" y="735042"/>
            <a:ext cx="9023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36ABFE7-EC61-9471-742E-2E1FAF329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69427"/>
              </p:ext>
            </p:extLst>
          </p:nvPr>
        </p:nvGraphicFramePr>
        <p:xfrm>
          <a:off x="228995" y="2568538"/>
          <a:ext cx="9313954" cy="3554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268">
                  <a:extLst>
                    <a:ext uri="{9D8B030D-6E8A-4147-A177-3AD203B41FA5}">
                      <a16:colId xmlns:a16="http://schemas.microsoft.com/office/drawing/2014/main" val="3048981727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3695309176"/>
                    </a:ext>
                  </a:extLst>
                </a:gridCol>
                <a:gridCol w="2579914">
                  <a:extLst>
                    <a:ext uri="{9D8B030D-6E8A-4147-A177-3AD203B41FA5}">
                      <a16:colId xmlns:a16="http://schemas.microsoft.com/office/drawing/2014/main" val="2418209768"/>
                    </a:ext>
                  </a:extLst>
                </a:gridCol>
                <a:gridCol w="2710543">
                  <a:extLst>
                    <a:ext uri="{9D8B030D-6E8A-4147-A177-3AD203B41FA5}">
                      <a16:colId xmlns:a16="http://schemas.microsoft.com/office/drawing/2014/main" val="3034793505"/>
                    </a:ext>
                  </a:extLst>
                </a:gridCol>
              </a:tblGrid>
              <a:tr h="981428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３期前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年　月　～　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　年　月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２期前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年　月　～　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年　月</a:t>
                      </a:r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直期前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年　月　～　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　　　年　月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583733"/>
                  </a:ext>
                </a:extLst>
              </a:tr>
              <a:tr h="59142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売上高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414015"/>
                  </a:ext>
                </a:extLst>
              </a:tr>
              <a:tr h="59142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売上総利益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974974"/>
                  </a:ext>
                </a:extLst>
              </a:tr>
              <a:tr h="59142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営業利益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72082"/>
                  </a:ext>
                </a:extLst>
              </a:tr>
              <a:tr h="59142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経常利益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873367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C4D380-4711-3690-2A0A-4A8DBB241C53}"/>
              </a:ext>
            </a:extLst>
          </p:cNvPr>
          <p:cNvSpPr/>
          <p:nvPr/>
        </p:nvSpPr>
        <p:spPr>
          <a:xfrm>
            <a:off x="214312" y="967299"/>
            <a:ext cx="8543923" cy="1099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企業理念、経営理念、社是等があればこちらに記入ください</a:t>
            </a:r>
            <a:endParaRPr kumimoji="1" lang="en-US" altLang="ja-JP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〔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この理念を定めた理由や背景も合わせて記載してください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〕</a:t>
            </a:r>
          </a:p>
          <a:p>
            <a:endParaRPr kumimoji="1" lang="en-US" altLang="ja-JP" sz="1400" dirty="0">
              <a:solidFill>
                <a:schemeClr val="bg1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15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72B0C2-7B31-E04F-8E1F-1220866E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2980"/>
            <a:ext cx="8272462" cy="562062"/>
          </a:xfrm>
        </p:spPr>
        <p:txBody>
          <a:bodyPr/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代表的な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「変革・挑戦」の詳細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BA089F-C99C-4E71-AFED-2833AE30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274" y="6310312"/>
            <a:ext cx="4809025" cy="365125"/>
          </a:xfrm>
        </p:spPr>
        <p:txBody>
          <a:bodyPr/>
          <a:lstStyle/>
          <a:p>
            <a:pPr algn="r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京都商工会議所「京都経済ほんまもん大賞」申請書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3C6999-C3E1-4EEB-AC45-739BFE96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2949" y="6476348"/>
            <a:ext cx="363051" cy="381652"/>
          </a:xfrm>
        </p:spPr>
        <p:txBody>
          <a:bodyPr/>
          <a:lstStyle/>
          <a:p>
            <a:pPr>
              <a:defRPr/>
            </a:pPr>
            <a:fld id="{96BA3565-E867-44AF-9D39-29D41BFB608A}" type="slidenum"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>
                <a:defRPr/>
              </a:pPr>
              <a:t>5</a:t>
            </a:fld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8C8A76A-70A2-459D-B9D5-0A2FD7B965C2}"/>
              </a:ext>
            </a:extLst>
          </p:cNvPr>
          <p:cNvCxnSpPr/>
          <p:nvPr/>
        </p:nvCxnSpPr>
        <p:spPr>
          <a:xfrm>
            <a:off x="271463" y="735042"/>
            <a:ext cx="9023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C2E72A-15D1-C95A-5041-98450332A680}"/>
              </a:ext>
            </a:extLst>
          </p:cNvPr>
          <p:cNvSpPr/>
          <p:nvPr/>
        </p:nvSpPr>
        <p:spPr>
          <a:xfrm>
            <a:off x="751376" y="2424469"/>
            <a:ext cx="8543923" cy="3780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ja-JP" dirty="0">
                <a:solidFill>
                  <a:schemeClr val="tx1"/>
                </a:solidFill>
              </a:rPr>
              <a:t>当時</a:t>
            </a:r>
            <a:r>
              <a:rPr lang="ja-JP" altLang="en-US" dirty="0">
                <a:solidFill>
                  <a:schemeClr val="tx1"/>
                </a:solidFill>
              </a:rPr>
              <a:t>の外部環境と</a:t>
            </a:r>
            <a:r>
              <a:rPr lang="ja-JP" altLang="ja-JP" dirty="0">
                <a:solidFill>
                  <a:schemeClr val="tx1"/>
                </a:solidFill>
              </a:rPr>
              <a:t>貴社</a:t>
            </a:r>
            <a:r>
              <a:rPr lang="ja-JP" altLang="en-US" dirty="0">
                <a:solidFill>
                  <a:schemeClr val="tx1"/>
                </a:solidFill>
              </a:rPr>
              <a:t>が</a:t>
            </a:r>
            <a:r>
              <a:rPr lang="ja-JP" altLang="ja-JP" dirty="0">
                <a:solidFill>
                  <a:schemeClr val="tx1"/>
                </a:solidFill>
              </a:rPr>
              <a:t>抱えていた課題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〔 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「変革・挑戦」に取り組まれた際の、貴社を取り巻く環境（当時の業界・市場動向や社会的背景など）および当時抱えていた課題について、簡潔にご記載ください。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〕</a:t>
            </a:r>
          </a:p>
          <a:p>
            <a:endParaRPr kumimoji="1" lang="en-US" altLang="ja-JP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1E0B611-E56A-7187-44C3-5789803DC7B0}"/>
              </a:ext>
            </a:extLst>
          </p:cNvPr>
          <p:cNvSpPr/>
          <p:nvPr/>
        </p:nvSpPr>
        <p:spPr>
          <a:xfrm>
            <a:off x="751375" y="1354653"/>
            <a:ext cx="8543923" cy="611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〔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取組の概要がわかるタイトルをご記入ください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〕</a:t>
            </a:r>
          </a:p>
          <a:p>
            <a:endParaRPr kumimoji="1" lang="en-US" altLang="ja-JP" sz="1100" dirty="0">
              <a:solidFill>
                <a:schemeClr val="bg1">
                  <a:lumMod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7250F3-D67C-977C-4D96-45D3831E7C1C}"/>
              </a:ext>
            </a:extLst>
          </p:cNvPr>
          <p:cNvSpPr txBox="1"/>
          <p:nvPr/>
        </p:nvSpPr>
        <p:spPr>
          <a:xfrm>
            <a:off x="610961" y="946302"/>
            <a:ext cx="292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dirty="0"/>
              <a:t>タイトル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C37D48-D230-F558-B646-215DC989BDC9}"/>
              </a:ext>
            </a:extLst>
          </p:cNvPr>
          <p:cNvSpPr txBox="1"/>
          <p:nvPr/>
        </p:nvSpPr>
        <p:spPr>
          <a:xfrm>
            <a:off x="610962" y="2020621"/>
            <a:ext cx="2928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背景・課題認識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B358BB-8C50-5630-00D8-F4D21AE56922}"/>
              </a:ext>
            </a:extLst>
          </p:cNvPr>
          <p:cNvSpPr txBox="1"/>
          <p:nvPr/>
        </p:nvSpPr>
        <p:spPr>
          <a:xfrm>
            <a:off x="2075089" y="815360"/>
            <a:ext cx="85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「貴社の沿革」に記載した「変革・挑戦」のうち貴社を象徴する代表的なものついて記載してください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様式は適宜拡張してください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96593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76035-80E9-7AC1-ADF1-42EE2BB9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F9FE46-EFAD-3BE9-21C8-625AE434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274" y="6310312"/>
            <a:ext cx="4809025" cy="365125"/>
          </a:xfrm>
        </p:spPr>
        <p:txBody>
          <a:bodyPr/>
          <a:lstStyle/>
          <a:p>
            <a:pPr algn="r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京都商工会議所「京都経済ほんまもん大賞」申請書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434B12-14E4-2C0F-DAF6-DD71270B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2949" y="6476348"/>
            <a:ext cx="363051" cy="381652"/>
          </a:xfrm>
        </p:spPr>
        <p:txBody>
          <a:bodyPr/>
          <a:lstStyle/>
          <a:p>
            <a:pPr>
              <a:defRPr/>
            </a:pPr>
            <a:fld id="{96BA3565-E867-44AF-9D39-29D41BFB608A}" type="slidenum"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>
                <a:defRPr/>
              </a:pPr>
              <a:t>6</a:t>
            </a:fld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BFE1114-57F7-0B84-BBA2-DAA8E6633F19}"/>
              </a:ext>
            </a:extLst>
          </p:cNvPr>
          <p:cNvCxnSpPr/>
          <p:nvPr/>
        </p:nvCxnSpPr>
        <p:spPr>
          <a:xfrm>
            <a:off x="271463" y="735042"/>
            <a:ext cx="9023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B17110E-A019-582F-8319-9D56F9583319}"/>
              </a:ext>
            </a:extLst>
          </p:cNvPr>
          <p:cNvSpPr/>
          <p:nvPr/>
        </p:nvSpPr>
        <p:spPr>
          <a:xfrm>
            <a:off x="681038" y="1065459"/>
            <a:ext cx="8543923" cy="1531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変革と挑戦のプロセス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〔実施した「変革・挑戦」について、「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背景・課題認識」をどのように乗り越えたか、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その成果とプロセス、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実施内容を具体的に記載してください〕</a:t>
            </a:r>
          </a:p>
          <a:p>
            <a:endParaRPr kumimoji="1" lang="en-US" altLang="ja-JP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159C126-0649-F190-629C-9A605842D900}"/>
              </a:ext>
            </a:extLst>
          </p:cNvPr>
          <p:cNvSpPr/>
          <p:nvPr/>
        </p:nvSpPr>
        <p:spPr>
          <a:xfrm>
            <a:off x="681037" y="2680150"/>
            <a:ext cx="8543923" cy="1622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lang="en-US" altLang="ja-JP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京都企業としてのこだわり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j-cs"/>
              </a:rPr>
              <a:t>〔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「変革・挑戦」の実践を支えた（大切にしてきた）自社の唯一無二の価値（「強み」「こだわり」）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について記載してください</a:t>
            </a:r>
            <a:r>
              <a:rPr kumimoji="1"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j-cs"/>
              </a:rPr>
              <a:t>〕</a:t>
            </a:r>
          </a:p>
          <a:p>
            <a:endParaRPr kumimoji="1"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05CB81C-D47D-729A-5498-F91922762CD3}"/>
              </a:ext>
            </a:extLst>
          </p:cNvPr>
          <p:cNvSpPr txBox="1">
            <a:spLocks/>
          </p:cNvSpPr>
          <p:nvPr/>
        </p:nvSpPr>
        <p:spPr bwMode="auto">
          <a:xfrm>
            <a:off x="271463" y="172980"/>
            <a:ext cx="8272462" cy="5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/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代表的な「変革・挑戦」の詳細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583047-87A6-B5BD-99AD-548A7C079D07}"/>
              </a:ext>
            </a:extLst>
          </p:cNvPr>
          <p:cNvSpPr txBox="1"/>
          <p:nvPr/>
        </p:nvSpPr>
        <p:spPr>
          <a:xfrm>
            <a:off x="572180" y="735042"/>
            <a:ext cx="2928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「変革・挑戦」の内容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A56468-4FD2-3C6F-8406-28CAF336DB17}"/>
              </a:ext>
            </a:extLst>
          </p:cNvPr>
          <p:cNvSpPr txBox="1"/>
          <p:nvPr/>
        </p:nvSpPr>
        <p:spPr>
          <a:xfrm>
            <a:off x="3305174" y="761908"/>
            <a:ext cx="854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様式は適宜拡張してください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79494C-74CF-3220-04C3-1865AEC7B593}"/>
              </a:ext>
            </a:extLst>
          </p:cNvPr>
          <p:cNvSpPr txBox="1"/>
          <p:nvPr/>
        </p:nvSpPr>
        <p:spPr>
          <a:xfrm>
            <a:off x="572177" y="4325542"/>
            <a:ext cx="438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「変革・挑戦」の成果と今への繋がり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8ED2B40-3C2D-A4D9-E97D-70A427E2EDAE}"/>
              </a:ext>
            </a:extLst>
          </p:cNvPr>
          <p:cNvSpPr/>
          <p:nvPr/>
        </p:nvSpPr>
        <p:spPr>
          <a:xfrm>
            <a:off x="681036" y="4686754"/>
            <a:ext cx="8543923" cy="1623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地域・社会への影響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〔「変革・挑戦」の結果、地域や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社会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にどのような影響を及ぼしたか、必要に応じて定量的なデータを示しながら具体的に記載してください〕</a:t>
            </a:r>
            <a:endParaRPr lang="en-US" altLang="ja-JP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90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D302C5-D105-4427-80CA-F90C9D21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6900" y="6492875"/>
            <a:ext cx="419100" cy="365125"/>
          </a:xfrm>
        </p:spPr>
        <p:txBody>
          <a:bodyPr/>
          <a:lstStyle/>
          <a:p>
            <a:pPr>
              <a:defRPr/>
            </a:pPr>
            <a:fld id="{96BA3565-E867-44AF-9D39-29D41BFB608A}" type="slidenum">
              <a:rPr lang="ja-JP" altLang="en-US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>
                <a:defRPr/>
              </a:pPr>
              <a:t>7</a:t>
            </a:fld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フッター プレースホルダー 2">
            <a:extLst>
              <a:ext uri="{FF2B5EF4-FFF2-40B4-BE49-F238E27FC236}">
                <a16:creationId xmlns:a16="http://schemas.microsoft.com/office/drawing/2014/main" id="{619DF8CB-FF01-44EE-AFC2-EBB64FC3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274" y="6310312"/>
            <a:ext cx="4809025" cy="365125"/>
          </a:xfrm>
        </p:spPr>
        <p:txBody>
          <a:bodyPr/>
          <a:lstStyle/>
          <a:p>
            <a:pPr algn="r"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京都商工会議所「京都経済ほんまもん大賞」申請書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ED24D0FE-90E3-4A7D-B815-B5CF9FB6A263}"/>
              </a:ext>
            </a:extLst>
          </p:cNvPr>
          <p:cNvSpPr txBox="1">
            <a:spLocks/>
          </p:cNvSpPr>
          <p:nvPr/>
        </p:nvSpPr>
        <p:spPr bwMode="auto">
          <a:xfrm>
            <a:off x="271463" y="172980"/>
            <a:ext cx="8272462" cy="5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/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r>
              <a:rPr lang="en-US" altLang="ja-JP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未来への挑戦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B2C3D08-58A6-4AE9-AEBB-5F512CBD5EDC}"/>
              </a:ext>
            </a:extLst>
          </p:cNvPr>
          <p:cNvCxnSpPr/>
          <p:nvPr/>
        </p:nvCxnSpPr>
        <p:spPr>
          <a:xfrm>
            <a:off x="271463" y="735042"/>
            <a:ext cx="9023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0F76121-D1F3-7226-C674-6E6CF455C47D}"/>
              </a:ext>
            </a:extLst>
          </p:cNvPr>
          <p:cNvSpPr/>
          <p:nvPr/>
        </p:nvSpPr>
        <p:spPr>
          <a:xfrm>
            <a:off x="681039" y="981092"/>
            <a:ext cx="8543923" cy="1489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現状の貴社の状況・及び取り巻く環境</a:t>
            </a:r>
            <a:endParaRPr kumimoji="1" lang="ja-JP" altLang="en-US" sz="1600" dirty="0">
              <a:solidFill>
                <a:schemeClr val="tx1"/>
              </a:solidFill>
            </a:endParaRPr>
          </a:p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〔変化が激しく不確実性が高い現代において、現在の貴社の課題や取り巻く環境（業界や市場の動向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等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）について簡潔に記載してください〕</a:t>
            </a:r>
          </a:p>
          <a:p>
            <a:endParaRPr kumimoji="1" lang="en-US" altLang="ja-JP" sz="1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B0B6A8-C1DF-2AA2-6DA0-9947644F1968}"/>
              </a:ext>
            </a:extLst>
          </p:cNvPr>
          <p:cNvSpPr/>
          <p:nvPr/>
        </p:nvSpPr>
        <p:spPr>
          <a:xfrm>
            <a:off x="681039" y="4386944"/>
            <a:ext cx="8543923" cy="1923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将来に向けてのグランドビジョン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j-cs"/>
              </a:rPr>
              <a:t>〔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現在の貴社の状況・及び取り巻く環境を踏まえて、貴社が今後も持続可能であるために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必要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と考えている「自社の価値」や「変化するために必要と考えている挑戦」について取り組み予定とあわせて記載してください</a:t>
            </a:r>
            <a:r>
              <a:rPr kumimoji="1"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+mj-cs"/>
              </a:rPr>
              <a:t>〕</a:t>
            </a:r>
          </a:p>
          <a:p>
            <a:endParaRPr kumimoji="1" lang="en-US" altLang="ja-JP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98C500-65CE-C6E9-E01D-E9B2919D364D}"/>
              </a:ext>
            </a:extLst>
          </p:cNvPr>
          <p:cNvSpPr txBox="1"/>
          <p:nvPr/>
        </p:nvSpPr>
        <p:spPr>
          <a:xfrm>
            <a:off x="3414031" y="404959"/>
            <a:ext cx="8543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様式は適宜拡張してください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537DA2-619E-E7F0-B034-4B4713FE52FE}"/>
              </a:ext>
            </a:extLst>
          </p:cNvPr>
          <p:cNvSpPr/>
          <p:nvPr/>
        </p:nvSpPr>
        <p:spPr>
          <a:xfrm>
            <a:off x="681039" y="2628623"/>
            <a:ext cx="8543923" cy="1584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現在の課題に対する解決方法や手段</a:t>
            </a:r>
            <a:endParaRPr lang="en-US" altLang="ja-JP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ja-JP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〔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</a:rPr>
              <a:t>現在の貴社の状況・及び取り巻く環境を踏まえて、</a:t>
            </a:r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</a:rPr>
              <a:t>課題に対する解決方法及び手段について簡潔に記載してください）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00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333A2DC6738F3478C12E71EF3D4B7A8" ma:contentTypeVersion="13" ma:contentTypeDescription="新しいドキュメントを作成します。" ma:contentTypeScope="" ma:versionID="50f92579a8a175cf1d2ad1160f197060">
  <xsd:schema xmlns:xsd="http://www.w3.org/2001/XMLSchema" xmlns:xs="http://www.w3.org/2001/XMLSchema" xmlns:p="http://schemas.microsoft.com/office/2006/metadata/properties" xmlns:ns2="c76a0612-9e65-4249-9b95-9fccf9f734b3" xmlns:ns3="d747445f-0d4b-4743-a726-4b63a549d58a" targetNamespace="http://schemas.microsoft.com/office/2006/metadata/properties" ma:root="true" ma:fieldsID="4a422f7c2f531a1b5ffea7621d18aa63" ns2:_="" ns3:_="">
    <xsd:import namespace="c76a0612-9e65-4249-9b95-9fccf9f734b3"/>
    <xsd:import namespace="d747445f-0d4b-4743-a726-4b63a549d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0612-9e65-4249-9b95-9fccf9f73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7445f-0d4b-4743-a726-4b63a549d5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578D7-A8BF-4B15-ABE7-C6438858C7A4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c76a0612-9e65-4249-9b95-9fccf9f734b3"/>
    <ds:schemaRef ds:uri="http://schemas.openxmlformats.org/package/2006/metadata/core-properties"/>
    <ds:schemaRef ds:uri="http://schemas.microsoft.com/office/infopath/2007/PartnerControls"/>
    <ds:schemaRef ds:uri="d747445f-0d4b-4743-a726-4b63a549d58a"/>
  </ds:schemaRefs>
</ds:datastoreItem>
</file>

<file path=customXml/itemProps2.xml><?xml version="1.0" encoding="utf-8"?>
<ds:datastoreItem xmlns:ds="http://schemas.openxmlformats.org/officeDocument/2006/customXml" ds:itemID="{AD2260B1-FD00-462A-AD33-92C19B476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A7C107-E30F-4B4E-B503-D3371A718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a0612-9e65-4249-9b95-9fccf9f734b3"/>
    <ds:schemaRef ds:uri="d747445f-0d4b-4743-a726-4b63a549d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10725</TotalTime>
  <Words>844</Words>
  <Application>Microsoft Office PowerPoint</Application>
  <PresentationFormat>A4 210 x 297 mm</PresentationFormat>
  <Paragraphs>125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HGP創英角ｺﾞｼｯｸUB</vt:lpstr>
      <vt:lpstr>ＭＳ ゴシック</vt:lpstr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１.申請者概要</vt:lpstr>
      <vt:lpstr>１.申請者概要</vt:lpstr>
      <vt:lpstr>２.貴社の事業概要と「変革・挑戦」の歴史</vt:lpstr>
      <vt:lpstr>２.貴社の事業概要と「変革・挑戦」の歴史</vt:lpstr>
      <vt:lpstr>３.代表的な「変革・挑戦」の詳細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京都商工会議所</dc:creator>
  <cp:lastModifiedBy>桐村 波菜</cp:lastModifiedBy>
  <cp:revision>156</cp:revision>
  <cp:lastPrinted>2026-04-13T10:19:44Z</cp:lastPrinted>
  <dcterms:created xsi:type="dcterms:W3CDTF">2018-09-11T09:46:44Z</dcterms:created>
  <dcterms:modified xsi:type="dcterms:W3CDTF">2026-05-22T05:55:58Z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0x0101000333A2DC6738F3478C12E71EF3D4B7A8</vt:lpwstr>
  </property>
</Properties>
</file>