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2" r:id="rId2"/>
    <p:sldMasterId id="2147483654" r:id="rId3"/>
  </p:sldMasterIdLst>
  <p:notesMasterIdLst>
    <p:notesMasterId r:id="rId6"/>
  </p:notesMasterIdLst>
  <p:sldIdLst>
    <p:sldId id="261" r:id="rId4"/>
    <p:sldId id="262" r:id="rId5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小林 麟太郎" initials="小林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666633"/>
    <a:srgbClr val="000000"/>
    <a:srgbClr val="A7B793"/>
    <a:srgbClr val="996633"/>
    <a:srgbClr val="ABB09A"/>
    <a:srgbClr val="B2B298"/>
    <a:srgbClr val="9DAD9F"/>
    <a:srgbClr val="67AF28"/>
    <a:srgbClr val="007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53"/>
    <p:restoredTop sz="96391" autoAdjust="0"/>
  </p:normalViewPr>
  <p:slideViewPr>
    <p:cSldViewPr snapToGrid="0" snapToObjects="1">
      <p:cViewPr>
        <p:scale>
          <a:sx n="81" d="100"/>
          <a:sy n="81" d="100"/>
        </p:scale>
        <p:origin x="1166" y="-2328"/>
      </p:cViewPr>
      <p:guideLst>
        <p:guide orient="horz" pos="3367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3" d="100"/>
          <a:sy n="153" d="100"/>
        </p:scale>
        <p:origin x="37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9787" cy="498693"/>
          </a:xfrm>
          <a:prstGeom prst="rect">
            <a:avLst/>
          </a:prstGeom>
        </p:spPr>
        <p:txBody>
          <a:bodyPr vert="horz" lIns="93342" tIns="46672" rIns="93342" bIns="4667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4"/>
            <a:ext cx="2949787" cy="498693"/>
          </a:xfrm>
          <a:prstGeom prst="rect">
            <a:avLst/>
          </a:prstGeom>
        </p:spPr>
        <p:txBody>
          <a:bodyPr vert="horz" lIns="93342" tIns="46672" rIns="93342" bIns="46672" rtlCol="0"/>
          <a:lstStyle>
            <a:lvl1pPr algn="r">
              <a:defRPr sz="1200"/>
            </a:lvl1pPr>
          </a:lstStyle>
          <a:p>
            <a:fld id="{EFDF23AA-BDED-6748-8FB1-D76B428F0567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1425"/>
            <a:ext cx="23717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42" tIns="46672" rIns="93342" bIns="4667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3342" tIns="46672" rIns="93342" bIns="4667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3342" tIns="46672" rIns="93342" bIns="4667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3342" tIns="46672" rIns="93342" bIns="46672" rtlCol="0" anchor="b"/>
          <a:lstStyle>
            <a:lvl1pPr algn="r">
              <a:defRPr sz="1200"/>
            </a:lvl1pPr>
          </a:lstStyle>
          <a:p>
            <a:fld id="{1940522E-35FC-C343-BD16-C754667178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CECFB137-335C-F544-B40B-3F86982A1C5C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DBE78E22-ECCE-1743-BB26-1666ED6A1B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935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3740"/>
            </a:lvl1pPr>
            <a:lvl2pPr marL="712470" indent="0" algn="ctr">
              <a:buNone/>
              <a:defRPr sz="3120"/>
            </a:lvl2pPr>
            <a:lvl3pPr marL="1425575" indent="0" algn="ctr">
              <a:buNone/>
              <a:defRPr sz="2805"/>
            </a:lvl3pPr>
            <a:lvl4pPr marL="2138045" indent="0" algn="ctr">
              <a:buNone/>
              <a:defRPr sz="2495"/>
            </a:lvl4pPr>
            <a:lvl5pPr marL="2851150" indent="0" algn="ctr">
              <a:buNone/>
              <a:defRPr sz="2495"/>
            </a:lvl5pPr>
            <a:lvl6pPr marL="3563620" indent="0" algn="ctr">
              <a:buNone/>
              <a:defRPr sz="2495"/>
            </a:lvl6pPr>
            <a:lvl7pPr marL="4276725" indent="0" algn="ctr">
              <a:buNone/>
              <a:defRPr sz="2495"/>
            </a:lvl7pPr>
            <a:lvl8pPr marL="4989195" indent="0" algn="ctr">
              <a:buNone/>
              <a:defRPr sz="2495"/>
            </a:lvl8pPr>
            <a:lvl9pPr marL="5702300" indent="0" algn="ctr">
              <a:buNone/>
              <a:defRPr sz="2495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B137-335C-F544-B40B-3F86982A1C5C}" type="datetimeFigureOut">
              <a:rPr kumimoji="1" lang="ja-JP" altLang="en-US" smtClean="0"/>
              <a:t>2023/4/11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78E22-ECCE-1743-BB26-1666ED6A1B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338334" y="1976972"/>
            <a:ext cx="6840714" cy="74537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40"/>
            </a:lvl1pPr>
            <a:lvl2pPr marL="712470" indent="0" algn="ctr">
              <a:buNone/>
              <a:defRPr sz="3120"/>
            </a:lvl2pPr>
            <a:lvl3pPr marL="1425575" indent="0" algn="ctr">
              <a:buNone/>
              <a:defRPr sz="2805"/>
            </a:lvl3pPr>
            <a:lvl4pPr marL="2138045" indent="0" algn="ctr">
              <a:buNone/>
              <a:defRPr sz="2495"/>
            </a:lvl4pPr>
            <a:lvl5pPr marL="2851150" indent="0" algn="ctr">
              <a:buNone/>
              <a:defRPr sz="2495"/>
            </a:lvl5pPr>
            <a:lvl6pPr marL="3563620" indent="0" algn="ctr">
              <a:buNone/>
              <a:defRPr sz="2495"/>
            </a:lvl6pPr>
            <a:lvl7pPr marL="4276725" indent="0" algn="ctr">
              <a:buNone/>
              <a:defRPr sz="2495"/>
            </a:lvl7pPr>
            <a:lvl8pPr marL="4989195" indent="0" algn="ctr">
              <a:buNone/>
              <a:defRPr sz="2495"/>
            </a:lvl8pPr>
            <a:lvl9pPr marL="5702300" indent="0" algn="ctr">
              <a:buNone/>
              <a:defRPr sz="2495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338335" y="10236421"/>
            <a:ext cx="6872432" cy="316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ctr">
              <a:lnSpc>
                <a:spcPct val="100000"/>
              </a:lnSpc>
              <a:spcBef>
                <a:spcPts val="1560"/>
              </a:spcBef>
              <a:buFontTx/>
              <a:buNone/>
              <a:defRPr sz="1405">
                <a:solidFill>
                  <a:schemeClr val="tx1"/>
                </a:solidFill>
              </a:defRPr>
            </a:lvl1pPr>
          </a:lstStyle>
          <a:p>
            <a:r>
              <a:rPr lang="en-US" altLang="ja-JP" dirty="0">
                <a:latin typeface="メイリオ" panose="020B0604030504040204" pitchFamily="34" charset="-128"/>
              </a:rPr>
              <a:t>Copyright (C) 1996-2019 The Tokyo Chamber of Commerce and Industry All right reserved.</a:t>
            </a:r>
            <a:endParaRPr lang="ja-JP" altLang="en-US">
              <a:latin typeface="メイリオ" panose="020B0604030504040204" pitchFamily="34" charset="-128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338334" y="1976972"/>
            <a:ext cx="6840714" cy="74537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40"/>
            </a:lvl1pPr>
            <a:lvl2pPr marL="712470" indent="0" algn="ctr">
              <a:buNone/>
              <a:defRPr sz="3120"/>
            </a:lvl2pPr>
            <a:lvl3pPr marL="1425575" indent="0" algn="ctr">
              <a:buNone/>
              <a:defRPr sz="2805"/>
            </a:lvl3pPr>
            <a:lvl4pPr marL="2138045" indent="0" algn="ctr">
              <a:buNone/>
              <a:defRPr sz="2495"/>
            </a:lvl4pPr>
            <a:lvl5pPr marL="2851150" indent="0" algn="ctr">
              <a:buNone/>
              <a:defRPr sz="2495"/>
            </a:lvl5pPr>
            <a:lvl6pPr marL="3563620" indent="0" algn="ctr">
              <a:buNone/>
              <a:defRPr sz="2495"/>
            </a:lvl6pPr>
            <a:lvl7pPr marL="4276725" indent="0" algn="ctr">
              <a:buNone/>
              <a:defRPr sz="2495"/>
            </a:lvl7pPr>
            <a:lvl8pPr marL="4989195" indent="0" algn="ctr">
              <a:buNone/>
              <a:defRPr sz="2495"/>
            </a:lvl8pPr>
            <a:lvl9pPr marL="5702300" indent="0" algn="ctr">
              <a:buNone/>
              <a:defRPr sz="2495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338335" y="10236421"/>
            <a:ext cx="6872432" cy="316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ctr">
              <a:lnSpc>
                <a:spcPct val="100000"/>
              </a:lnSpc>
              <a:spcBef>
                <a:spcPts val="1560"/>
              </a:spcBef>
              <a:buFontTx/>
              <a:buNone/>
              <a:defRPr sz="1405">
                <a:solidFill>
                  <a:schemeClr val="tx1"/>
                </a:solidFill>
              </a:defRPr>
            </a:lvl1pPr>
          </a:lstStyle>
          <a:p>
            <a:r>
              <a:rPr lang="en-US" altLang="ja-JP" dirty="0">
                <a:latin typeface="メイリオ" panose="020B0604030504040204" pitchFamily="34" charset="-128"/>
              </a:rPr>
              <a:t>Copyright (C) 1996-2019 The Tokyo Chamber of Commerce and Industry All right reserved.</a:t>
            </a:r>
            <a:endParaRPr lang="ja-JP" altLang="en-US">
              <a:latin typeface="メイリオ" panose="020B0604030504040204" pitchFamily="34" charset="-128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385903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7559675" cy="190499"/>
          </a:xfrm>
          <a:prstGeom prst="rect">
            <a:avLst/>
          </a:prstGeom>
        </p:spPr>
      </p:pic>
      <p:pic>
        <p:nvPicPr>
          <p:cNvPr id="6" name="Picture 82" descr="https://dl.boxcloud.com/api/2.0/internal_files/481522477109/versions/509743873109/representations/png_paged_2048x2048/content/1.png?access_token=1!fwVTNxUS7RsmQcgFgrYoVpbrA4T8uL1YDyfdxeCZF46i5mK7i8HaBni5tcIB6Ni2Zk4cWosO3Khddy9uMupaYMZnRohF7gRYWV16TvrS-5_y9XdcWJrr13C25WZtBgajUqVAFcWFzOZ2-aYr7Hitz7nh0CmRrfu69ExWP40DNPNyG1rryydS5ts2_5M_8c3Yl8qfSh2ExtllAAKS2QpuvQ0pgxl4GKrzwio_ZEP0cKs4X8FY6hFxsB_cBy2KGBlpiTBrfmKFT5QDBk6zdlmNPdMmgBvcg8-rd5em1TdKGKdW_lPBmXRTc0sYVpJ0U4iD-_0frI7H5AtEESSSdquT7uoYJcz1AbO3jE9B5aSnEhu7f84osz_QfFqLsCGiieS-93Ra-ib1pOZFTZJEL1Hc1y4vfyoVVeqssXO_bBTODi5cw1HvYNwkZ8JMXoPmvGwUJ9Ash96bTMbJQazSc0sCydKctPWlpz2gccI-9YpmPf0UnQYeUwCeNezOFoBabqFiNtnbpcqEiADGbz8Z_Bhi8ztv-qXk5YQMG6SJRsKnl4JNBr2v7DGqetQptpiBlf35Rw..&amp;box_client_name=box-content-preview&amp;box_client_version=2.21.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73" y="279400"/>
            <a:ext cx="1901126" cy="47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1425575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235" indent="-356235" algn="l" defTabSz="1425575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0" kern="1200">
          <a:solidFill>
            <a:schemeClr val="tx1"/>
          </a:solidFill>
          <a:latin typeface="+mn-lt"/>
          <a:ea typeface="+mn-ea"/>
          <a:cs typeface="+mn-cs"/>
        </a:defRPr>
      </a:lvl2pPr>
      <a:lvl3pPr marL="178181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20" kern="1200">
          <a:solidFill>
            <a:schemeClr val="tx1"/>
          </a:solidFill>
          <a:latin typeface="+mn-lt"/>
          <a:ea typeface="+mn-ea"/>
          <a:cs typeface="+mn-cs"/>
        </a:defRPr>
      </a:lvl3pPr>
      <a:lvl4pPr marL="249491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320738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92049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63296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534606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605853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1pPr>
      <a:lvl2pPr marL="71247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2pPr>
      <a:lvl3pPr marL="142557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3pPr>
      <a:lvl4pPr marL="213804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285115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56362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27672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498919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570230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38335" y="1839327"/>
            <a:ext cx="6872432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3"/>
          </p:nvPr>
        </p:nvSpPr>
        <p:spPr>
          <a:xfrm>
            <a:off x="338335" y="10236421"/>
            <a:ext cx="6872432" cy="3167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ctr">
              <a:lnSpc>
                <a:spcPct val="100000"/>
              </a:lnSpc>
              <a:spcBef>
                <a:spcPts val="1560"/>
              </a:spcBef>
              <a:buFontTx/>
              <a:buNone/>
              <a:defRPr sz="1405">
                <a:solidFill>
                  <a:schemeClr val="tx1"/>
                </a:solidFill>
              </a:defRPr>
            </a:lvl1pPr>
          </a:lstStyle>
          <a:p>
            <a:r>
              <a:rPr lang="en-US" altLang="ja-JP" dirty="0">
                <a:latin typeface="メイリオ" panose="020B0604030504040204" pitchFamily="34" charset="-128"/>
              </a:rPr>
              <a:t>Copyright (C) 1996-2019 The Tokyo Chamber of Commerce and Industry All right reserved.</a:t>
            </a:r>
            <a:endParaRPr lang="ja-JP" altLang="en-US">
              <a:latin typeface="メイリオ" panose="020B0604030504040204" pitchFamily="34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40671" y="327585"/>
            <a:ext cx="1357712" cy="53397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175737"/>
            <a:ext cx="7559675" cy="1747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1425575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235" indent="-356235" algn="l" defTabSz="1425575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0" kern="1200">
          <a:solidFill>
            <a:schemeClr val="tx1"/>
          </a:solidFill>
          <a:latin typeface="+mn-lt"/>
          <a:ea typeface="+mn-ea"/>
          <a:cs typeface="+mn-cs"/>
        </a:defRPr>
      </a:lvl2pPr>
      <a:lvl3pPr marL="178181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20" kern="1200">
          <a:solidFill>
            <a:schemeClr val="tx1"/>
          </a:solidFill>
          <a:latin typeface="+mn-lt"/>
          <a:ea typeface="+mn-ea"/>
          <a:cs typeface="+mn-cs"/>
        </a:defRPr>
      </a:lvl3pPr>
      <a:lvl4pPr marL="249491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320738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92049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63296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534606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605853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1pPr>
      <a:lvl2pPr marL="71247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2pPr>
      <a:lvl3pPr marL="142557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3pPr>
      <a:lvl4pPr marL="213804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285115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56362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27672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498919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570230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2906" y="4639810"/>
            <a:ext cx="2181089" cy="8577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1425575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235" indent="-356235" algn="l" defTabSz="1425575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0" kern="1200">
          <a:solidFill>
            <a:schemeClr val="tx1"/>
          </a:solidFill>
          <a:latin typeface="+mn-lt"/>
          <a:ea typeface="+mn-ea"/>
          <a:cs typeface="+mn-cs"/>
        </a:defRPr>
      </a:lvl2pPr>
      <a:lvl3pPr marL="178181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20" kern="1200">
          <a:solidFill>
            <a:schemeClr val="tx1"/>
          </a:solidFill>
          <a:latin typeface="+mn-lt"/>
          <a:ea typeface="+mn-ea"/>
          <a:cs typeface="+mn-cs"/>
        </a:defRPr>
      </a:lvl3pPr>
      <a:lvl4pPr marL="249491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320738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92049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632960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534606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6058535" indent="-356235" algn="l" defTabSz="14255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1pPr>
      <a:lvl2pPr marL="71247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2pPr>
      <a:lvl3pPr marL="142557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3pPr>
      <a:lvl4pPr marL="213804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4pPr>
      <a:lvl5pPr marL="285115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5pPr>
      <a:lvl6pPr marL="356362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6pPr>
      <a:lvl7pPr marL="427672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7pPr>
      <a:lvl8pPr marL="4989195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8pPr>
      <a:lvl9pPr marL="5702300" algn="l" defTabSz="1425575" rtl="0" eaLnBrk="1" latinLnBrk="0" hangingPunct="1">
        <a:defRPr kumimoji="1" sz="2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mpj@kyo.or.jp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4" t="13124" r="-156" b="10890"/>
          <a:stretch/>
        </p:blipFill>
        <p:spPr>
          <a:xfrm>
            <a:off x="59110" y="931122"/>
            <a:ext cx="7203000" cy="2730337"/>
          </a:xfrm>
          <a:prstGeom prst="rect">
            <a:avLst/>
          </a:prstGeom>
        </p:spPr>
      </p:pic>
      <p:sp>
        <p:nvSpPr>
          <p:cNvPr id="58" name="角丸四角形 57"/>
          <p:cNvSpPr/>
          <p:nvPr/>
        </p:nvSpPr>
        <p:spPr>
          <a:xfrm>
            <a:off x="120611" y="9184694"/>
            <a:ext cx="5347757" cy="117306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04718" y="4570242"/>
            <a:ext cx="6918923" cy="761458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37"/>
          <p:cNvSpPr txBox="1">
            <a:spLocks noChangeArrowheads="1"/>
          </p:cNvSpPr>
          <p:nvPr/>
        </p:nvSpPr>
        <p:spPr bwMode="auto">
          <a:xfrm>
            <a:off x="395541" y="4615661"/>
            <a:ext cx="70994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ja-JP" altLang="en-US" sz="2000" b="1" dirty="0">
                <a:latin typeface="+mj-ea"/>
                <a:ea typeface="+mj-ea"/>
                <a:cs typeface="メイリオ" panose="020B0604030504040204" pitchFamily="34" charset="-128"/>
              </a:rPr>
              <a:t>開催日時</a:t>
            </a:r>
            <a:r>
              <a:rPr lang="ja-JP" altLang="en-US" sz="2000" b="1" dirty="0">
                <a:latin typeface="+mj-ea"/>
                <a:cs typeface="メイリオ" panose="020B0604030504040204" pitchFamily="34" charset="-128"/>
              </a:rPr>
              <a:t>　</a:t>
            </a:r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34" charset="-128"/>
              </a:rPr>
              <a:t>　 </a:t>
            </a:r>
            <a:r>
              <a:rPr lang="en-US" altLang="ja-JP" sz="2000" dirty="0">
                <a:latin typeface="+mj-ea"/>
                <a:ea typeface="+mj-ea"/>
                <a:cs typeface="メイリオ" panose="020B0604030504040204" pitchFamily="34" charset="-128"/>
              </a:rPr>
              <a:t>2023</a:t>
            </a:r>
            <a:r>
              <a:rPr lang="ja-JP" altLang="en-US" sz="2000" dirty="0">
                <a:latin typeface="+mj-ea"/>
                <a:ea typeface="+mj-ea"/>
                <a:cs typeface="メイリオ" panose="020B0604030504040204" pitchFamily="34" charset="-128"/>
              </a:rPr>
              <a:t>年</a:t>
            </a:r>
            <a:r>
              <a:rPr lang="en-US" altLang="ja-JP" sz="2000" dirty="0">
                <a:latin typeface="+mj-ea"/>
                <a:ea typeface="+mj-ea"/>
                <a:cs typeface="メイリオ" panose="020B0604030504040204" pitchFamily="34" charset="-128"/>
              </a:rPr>
              <a:t>6</a:t>
            </a:r>
            <a:r>
              <a:rPr lang="ja-JP" altLang="en-US" sz="2000" dirty="0">
                <a:latin typeface="+mj-ea"/>
                <a:ea typeface="+mj-ea"/>
                <a:cs typeface="メイリオ" panose="020B0604030504040204" pitchFamily="34" charset="-128"/>
              </a:rPr>
              <a:t>月</a:t>
            </a:r>
            <a:r>
              <a:rPr lang="en-US" altLang="ja-JP" sz="2000" dirty="0">
                <a:latin typeface="+mj-ea"/>
                <a:ea typeface="+mj-ea"/>
                <a:cs typeface="メイリオ" panose="020B0604030504040204" pitchFamily="34" charset="-128"/>
              </a:rPr>
              <a:t>20</a:t>
            </a:r>
            <a:r>
              <a:rPr lang="ja-JP" altLang="en-US" sz="2000" dirty="0">
                <a:latin typeface="+mj-ea"/>
                <a:ea typeface="+mj-ea"/>
                <a:cs typeface="メイリオ" panose="020B0604030504040204" pitchFamily="34" charset="-128"/>
              </a:rPr>
              <a:t>日（火）</a:t>
            </a:r>
            <a:r>
              <a:rPr lang="en-US" altLang="ja-JP" sz="2000" dirty="0">
                <a:latin typeface="+mj-ea"/>
                <a:ea typeface="+mj-ea"/>
                <a:cs typeface="メイリオ" panose="020B0604030504040204" pitchFamily="34" charset="-128"/>
              </a:rPr>
              <a:t>10</a:t>
            </a:r>
            <a:r>
              <a:rPr lang="ja-JP" altLang="en-US" sz="2000" dirty="0">
                <a:latin typeface="+mj-ea"/>
                <a:ea typeface="+mj-ea"/>
                <a:cs typeface="メイリオ" panose="020B0604030504040204" pitchFamily="34" charset="-128"/>
              </a:rPr>
              <a:t>：</a:t>
            </a:r>
            <a:r>
              <a:rPr lang="en-US" altLang="ja-JP" sz="2000" dirty="0">
                <a:latin typeface="+mj-ea"/>
                <a:ea typeface="+mj-ea"/>
                <a:cs typeface="メイリオ" panose="020B0604030504040204" pitchFamily="34" charset="-128"/>
              </a:rPr>
              <a:t>00</a:t>
            </a:r>
            <a:r>
              <a:rPr lang="ja-JP" altLang="en-US" sz="2000" dirty="0">
                <a:latin typeface="+mj-ea"/>
                <a:ea typeface="+mj-ea"/>
                <a:cs typeface="メイリオ" panose="020B0604030504040204" pitchFamily="34" charset="-128"/>
              </a:rPr>
              <a:t>～</a:t>
            </a:r>
            <a:r>
              <a:rPr lang="en-US" altLang="ja-JP" sz="2000" dirty="0">
                <a:latin typeface="+mj-ea"/>
                <a:ea typeface="+mj-ea"/>
                <a:cs typeface="メイリオ" panose="020B0604030504040204" pitchFamily="34" charset="-128"/>
              </a:rPr>
              <a:t>1</a:t>
            </a:r>
            <a:r>
              <a:rPr lang="ja-JP" altLang="en-US" sz="2000" dirty="0">
                <a:latin typeface="+mj-ea"/>
                <a:ea typeface="+mj-ea"/>
                <a:cs typeface="メイリオ" panose="020B0604030504040204" pitchFamily="34" charset="-128"/>
              </a:rPr>
              <a:t>８：</a:t>
            </a:r>
            <a:r>
              <a:rPr lang="en-US" altLang="ja-JP" sz="2000" dirty="0">
                <a:latin typeface="+mj-ea"/>
                <a:ea typeface="+mj-ea"/>
                <a:cs typeface="メイリオ" panose="020B0604030504040204" pitchFamily="34" charset="-128"/>
              </a:rPr>
              <a:t>00</a:t>
            </a:r>
            <a:endParaRPr lang="en-US" altLang="ja-JP" sz="2000" b="1" dirty="0">
              <a:latin typeface="+mj-ea"/>
              <a:ea typeface="+mj-ea"/>
              <a:cs typeface="メイリオ" panose="020B060403050404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 b="1" dirty="0">
                <a:latin typeface="+mj-ea"/>
                <a:ea typeface="+mj-ea"/>
                <a:cs typeface="メイリオ" panose="020B0604030504040204" pitchFamily="34" charset="-128"/>
              </a:rPr>
              <a:t>会　　場</a:t>
            </a:r>
            <a:r>
              <a:rPr lang="ja-JP" altLang="en-US" sz="2000" dirty="0">
                <a:solidFill>
                  <a:srgbClr val="666633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34" charset="-128"/>
              </a:rPr>
              <a:t>　</a:t>
            </a:r>
            <a:r>
              <a:rPr lang="ja-JP" altLang="en-US" sz="20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34" charset="-128"/>
              </a:rPr>
              <a:t>　</a:t>
            </a:r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  <a:cs typeface="メイリオ" panose="020B0604030504040204" pitchFamily="34" charset="-128"/>
              </a:rPr>
              <a:t>　</a:t>
            </a:r>
            <a:r>
              <a:rPr lang="ja-JP" altLang="en-US" sz="2000" dirty="0">
                <a:latin typeface="+mj-ea"/>
                <a:ea typeface="+mj-ea"/>
                <a:cs typeface="メイリオ" panose="020B0604030504040204" pitchFamily="34" charset="-128"/>
              </a:rPr>
              <a:t>東京商工会議所　会議室</a:t>
            </a:r>
            <a:r>
              <a:rPr lang="ja-JP" altLang="en-US" sz="1800" dirty="0">
                <a:latin typeface="+mj-ea"/>
                <a:ea typeface="+mj-ea"/>
                <a:cs typeface="メイリオ" panose="020B0604030504040204" pitchFamily="34" charset="-128"/>
              </a:rPr>
              <a:t>　</a:t>
            </a:r>
            <a:r>
              <a:rPr lang="ja-JP" altLang="en-US" sz="1400" dirty="0">
                <a:latin typeface="+mj-ea"/>
                <a:ea typeface="+mj-ea"/>
                <a:cs typeface="メイリオ" panose="020B0604030504040204" pitchFamily="34" charset="-128"/>
              </a:rPr>
              <a:t>（</a:t>
            </a:r>
            <a:r>
              <a:rPr lang="en-US" altLang="ja-JP" sz="1400" dirty="0">
                <a:latin typeface="+mj-ea"/>
                <a:ea typeface="+mj-ea"/>
                <a:cs typeface="メイリオ" panose="020B0604030504040204" pitchFamily="34" charset="-128"/>
              </a:rPr>
              <a:t>※</a:t>
            </a:r>
            <a:r>
              <a:rPr lang="ja-JP" altLang="en-US" sz="1400" dirty="0">
                <a:latin typeface="+mj-ea"/>
                <a:ea typeface="+mj-ea"/>
                <a:cs typeface="メイリオ" panose="020B0604030504040204" pitchFamily="34" charset="-128"/>
              </a:rPr>
              <a:t>会場での対面式）</a:t>
            </a:r>
            <a:endParaRPr lang="en-US" altLang="ja-JP" sz="1400" dirty="0">
              <a:latin typeface="+mj-ea"/>
              <a:ea typeface="+mj-ea"/>
              <a:cs typeface="メイリオ" panose="020B0604030504040204" pitchFamily="34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87806" y="341290"/>
            <a:ext cx="3642467" cy="51077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kumimoji="1" lang="ja-JP" altLang="en-US" sz="2400" b="1" dirty="0">
                <a:solidFill>
                  <a:srgbClr val="FF0000"/>
                </a:solidFill>
              </a:rPr>
              <a:t>食品</a:t>
            </a:r>
            <a:r>
              <a:rPr kumimoji="1" lang="ja-JP" altLang="en-US" sz="2400" b="1" dirty="0"/>
              <a:t>サプライヤー募集！</a:t>
            </a:r>
          </a:p>
        </p:txBody>
      </p:sp>
      <p:cxnSp>
        <p:nvCxnSpPr>
          <p:cNvPr id="17" name="直線コネクタ 16"/>
          <p:cNvCxnSpPr/>
          <p:nvPr/>
        </p:nvCxnSpPr>
        <p:spPr>
          <a:xfrm flipV="1">
            <a:off x="13391535" y="3046022"/>
            <a:ext cx="73742" cy="53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10417215" y="10093124"/>
            <a:ext cx="57874" cy="46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20611" y="3798976"/>
            <a:ext cx="638232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dirty="0"/>
              <a:t>日本百貨店は</a:t>
            </a:r>
            <a:r>
              <a:rPr lang="ja-JP" altLang="en-US" sz="1100" b="1" dirty="0"/>
              <a:t>「ニッポンの百貨をおもしろく。」</a:t>
            </a:r>
            <a:r>
              <a:rPr lang="ja-JP" altLang="en-US" sz="1100" dirty="0"/>
              <a:t>というコンセプトのもと、全国各地のスグレモノを発掘・発信しています。</a:t>
            </a:r>
            <a:r>
              <a:rPr lang="ja-JP" altLang="en-US" sz="1100" dirty="0" err="1"/>
              <a:t>ただ</a:t>
            </a:r>
            <a:r>
              <a:rPr lang="ja-JP" altLang="en-US" sz="1100" dirty="0"/>
              <a:t>モノを売る</a:t>
            </a:r>
            <a:r>
              <a:rPr lang="ja-JP" altLang="en-US" sz="1100" dirty="0" err="1"/>
              <a:t>だけでは</a:t>
            </a:r>
            <a:r>
              <a:rPr lang="ja-JP" altLang="en-US" sz="1100" dirty="0"/>
              <a:t>なく、</a:t>
            </a:r>
            <a:r>
              <a:rPr lang="ja-JP" altLang="en-US" sz="1100" b="1" dirty="0"/>
              <a:t>その背景にあるモノヅクリをしっかりマーケットに伝える</a:t>
            </a:r>
            <a:r>
              <a:rPr lang="ja-JP" altLang="en-US" sz="1100" dirty="0"/>
              <a:t>ことで、ニッポンのモノヅクリ文化を未来へ繋げることを目指しています。</a:t>
            </a: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AFAF2"/>
              </a:clrFrom>
              <a:clrTo>
                <a:srgbClr val="FAFAF2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145" r="67381"/>
          <a:stretch/>
        </p:blipFill>
        <p:spPr>
          <a:xfrm>
            <a:off x="1055218" y="1866866"/>
            <a:ext cx="988997" cy="116558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6" name="図 3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AFAF2"/>
              </a:clrFrom>
              <a:clrTo>
                <a:srgbClr val="FAFAF2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773" t="37545" r="10525" b="26981"/>
          <a:stretch/>
        </p:blipFill>
        <p:spPr>
          <a:xfrm>
            <a:off x="2006892" y="1828297"/>
            <a:ext cx="3609782" cy="116142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" name="正方形/長方形 21"/>
          <p:cNvSpPr/>
          <p:nvPr/>
        </p:nvSpPr>
        <p:spPr bwMode="white">
          <a:xfrm>
            <a:off x="304719" y="1317320"/>
            <a:ext cx="4254595" cy="463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ea"/>
              </a:rPr>
              <a:t>東商バイヤーズミーティング</a:t>
            </a:r>
            <a:endParaRPr lang="en-US" altLang="ja-JP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41" name="正方形/長方形 40"/>
          <p:cNvSpPr/>
          <p:nvPr/>
        </p:nvSpPr>
        <p:spPr bwMode="white">
          <a:xfrm>
            <a:off x="4296529" y="3073263"/>
            <a:ext cx="2833744" cy="316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+mn-ea"/>
              </a:rPr>
              <a:t>との個別商談会</a:t>
            </a:r>
            <a:endParaRPr lang="en-US" altLang="ja-JP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50880" y="5424408"/>
            <a:ext cx="7444138" cy="4962958"/>
            <a:chOff x="50880" y="5663696"/>
            <a:chExt cx="7444138" cy="4962958"/>
          </a:xfrm>
        </p:grpSpPr>
        <p:sp>
          <p:nvSpPr>
            <p:cNvPr id="11" name="正方形/長方形 10"/>
            <p:cNvSpPr/>
            <p:nvPr/>
          </p:nvSpPr>
          <p:spPr>
            <a:xfrm>
              <a:off x="61122" y="5906753"/>
              <a:ext cx="7433896" cy="4719901"/>
            </a:xfrm>
            <a:prstGeom prst="rect">
              <a:avLst/>
            </a:prstGeom>
            <a:noFill/>
            <a:ln>
              <a:solidFill>
                <a:srgbClr val="66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61121" y="5663696"/>
              <a:ext cx="7433897" cy="966623"/>
            </a:xfrm>
            <a:prstGeom prst="rect">
              <a:avLst/>
            </a:prstGeom>
            <a:solidFill>
              <a:srgbClr val="E6E6E6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106967" y="6414926"/>
              <a:ext cx="7320898" cy="293926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endParaRPr lang="en-US" altLang="ja-JP" sz="1700" b="1" dirty="0"/>
            </a:p>
            <a:p>
              <a:r>
                <a:rPr lang="ja-JP" altLang="en-US" b="1" u="sng" dirty="0"/>
                <a:t>≪以下要件を満たす商品・サプライヤーを募集します。≫</a:t>
              </a:r>
              <a:endParaRPr lang="en-US" altLang="ja-JP" b="1" dirty="0"/>
            </a:p>
            <a:p>
              <a:r>
                <a:rPr lang="ja-JP" altLang="en-US" sz="1600" b="1" dirty="0"/>
                <a:t>●消費者のイメージ</a:t>
              </a:r>
              <a:endParaRPr lang="en-US" altLang="ja-JP" sz="1600" b="1" dirty="0"/>
            </a:p>
            <a:p>
              <a:r>
                <a:rPr lang="ja-JP" altLang="en-US" sz="1400" dirty="0"/>
                <a:t>・３０～５０代の女性</a:t>
              </a:r>
              <a:endParaRPr lang="en-US" altLang="ja-JP" sz="1400" dirty="0"/>
            </a:p>
            <a:p>
              <a:r>
                <a:rPr lang="ja-JP" altLang="en-US" sz="1400" dirty="0"/>
                <a:t>・商品だけでなくその背景にあるモノヅクリや</a:t>
              </a:r>
              <a:endParaRPr lang="en-US" altLang="ja-JP" sz="1400" dirty="0"/>
            </a:p>
            <a:p>
              <a:r>
                <a:rPr lang="ja-JP" altLang="en-US" sz="1400" dirty="0"/>
                <a:t>　ストーリーへの共感により、商品を購入される方</a:t>
              </a:r>
            </a:p>
            <a:p>
              <a:r>
                <a:rPr lang="ja-JP" altLang="en-US" sz="1400" dirty="0"/>
                <a:t>・百貨店や高級スーパーにはない個性的な商品を探している方</a:t>
              </a:r>
            </a:p>
            <a:p>
              <a:endParaRPr lang="en-US" altLang="ja-JP" sz="600" b="1" dirty="0"/>
            </a:p>
            <a:p>
              <a:r>
                <a:rPr lang="ja-JP" altLang="en-US" sz="1600" b="1" dirty="0"/>
                <a:t>●取引</a:t>
              </a:r>
              <a:r>
                <a:rPr lang="ja-JP" altLang="en-US" sz="1600" b="1" dirty="0">
                  <a:solidFill>
                    <a:prstClr val="black"/>
                  </a:solidFill>
                </a:rPr>
                <a:t>条件</a:t>
              </a:r>
              <a:endParaRPr lang="en-US" altLang="ja-JP" sz="1600" b="1" dirty="0">
                <a:solidFill>
                  <a:prstClr val="black"/>
                </a:solidFill>
              </a:endParaRPr>
            </a:p>
            <a:p>
              <a:r>
                <a:rPr lang="ja-JP" altLang="en-US" sz="1400" dirty="0"/>
                <a:t>・直取引</a:t>
              </a:r>
              <a:endParaRPr lang="en-US" altLang="ja-JP" sz="1400" dirty="0"/>
            </a:p>
            <a:p>
              <a:r>
                <a:rPr lang="ja-JP" altLang="en-US" sz="1400" dirty="0"/>
                <a:t>・ＰＬ保険に加入していること</a:t>
              </a:r>
              <a:endParaRPr lang="en-US" altLang="ja-JP" sz="1400" dirty="0"/>
            </a:p>
            <a:p>
              <a:r>
                <a:rPr lang="ja-JP" altLang="en-US" sz="1400" dirty="0"/>
                <a:t>・最低ロットは各社の供給量により相談可、特に小ロット希望</a:t>
              </a:r>
              <a:endParaRPr lang="en-US" altLang="ja-JP" sz="1400" dirty="0"/>
            </a:p>
            <a:p>
              <a:endParaRPr lang="en-US" altLang="ja-JP" sz="1400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1434132" y="5792114"/>
              <a:ext cx="56674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400" b="1" dirty="0"/>
                <a:t>加工食品全般</a:t>
              </a:r>
              <a:endParaRPr lang="en-US" altLang="ja-JP" sz="2400" b="1" dirty="0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50880" y="5836963"/>
              <a:ext cx="133331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b="1" dirty="0"/>
                <a:t>　募集</a:t>
              </a:r>
              <a:endParaRPr lang="en-US" altLang="ja-JP" b="1" dirty="0"/>
            </a:p>
            <a:p>
              <a:r>
                <a:rPr lang="ja-JP" altLang="en-US" b="1" dirty="0"/>
                <a:t>カテゴリー</a:t>
              </a: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412581" y="6171861"/>
              <a:ext cx="590177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200" u="sng" dirty="0">
                  <a:solidFill>
                    <a:srgbClr val="FF0000"/>
                  </a:solidFill>
                </a:rPr>
                <a:t>※</a:t>
              </a:r>
              <a:r>
                <a:rPr lang="ja-JP" altLang="en-US" sz="1200" u="sng" dirty="0">
                  <a:solidFill>
                    <a:srgbClr val="FF0000"/>
                  </a:solidFill>
                </a:rPr>
                <a:t>生鮮食品や酒類、都内で幅広く流通している商品は</a:t>
              </a:r>
              <a:r>
                <a:rPr lang="ja-JP" altLang="en-US" b="1" u="sng" dirty="0">
                  <a:solidFill>
                    <a:srgbClr val="FF0000"/>
                  </a:solidFill>
                </a:rPr>
                <a:t>対象外</a:t>
              </a:r>
              <a:r>
                <a:rPr lang="ja-JP" altLang="en-US" sz="1200" u="sng" dirty="0">
                  <a:solidFill>
                    <a:srgbClr val="FF0000"/>
                  </a:solidFill>
                </a:rPr>
                <a:t>となります。</a:t>
              </a:r>
            </a:p>
          </p:txBody>
        </p:sp>
        <p:cxnSp>
          <p:nvCxnSpPr>
            <p:cNvPr id="50" name="直線コネクタ 49"/>
            <p:cNvCxnSpPr/>
            <p:nvPr/>
          </p:nvCxnSpPr>
          <p:spPr>
            <a:xfrm>
              <a:off x="1366735" y="5670019"/>
              <a:ext cx="0" cy="9539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9" name="四角形吹き出し 58"/>
          <p:cNvSpPr/>
          <p:nvPr/>
        </p:nvSpPr>
        <p:spPr>
          <a:xfrm>
            <a:off x="176978" y="8882979"/>
            <a:ext cx="3804313" cy="569387"/>
          </a:xfrm>
          <a:custGeom>
            <a:avLst/>
            <a:gdLst>
              <a:gd name="connsiteX0" fmla="*/ 0 w 4586747"/>
              <a:gd name="connsiteY0" fmla="*/ 0 h 369332"/>
              <a:gd name="connsiteX1" fmla="*/ 764458 w 4586747"/>
              <a:gd name="connsiteY1" fmla="*/ 0 h 369332"/>
              <a:gd name="connsiteX2" fmla="*/ 764458 w 4586747"/>
              <a:gd name="connsiteY2" fmla="*/ 0 h 369332"/>
              <a:gd name="connsiteX3" fmla="*/ 1911145 w 4586747"/>
              <a:gd name="connsiteY3" fmla="*/ 0 h 369332"/>
              <a:gd name="connsiteX4" fmla="*/ 4586747 w 4586747"/>
              <a:gd name="connsiteY4" fmla="*/ 0 h 369332"/>
              <a:gd name="connsiteX5" fmla="*/ 4586747 w 4586747"/>
              <a:gd name="connsiteY5" fmla="*/ 215444 h 369332"/>
              <a:gd name="connsiteX6" fmla="*/ 4586747 w 4586747"/>
              <a:gd name="connsiteY6" fmla="*/ 215444 h 369332"/>
              <a:gd name="connsiteX7" fmla="*/ 4586747 w 4586747"/>
              <a:gd name="connsiteY7" fmla="*/ 307777 h 369332"/>
              <a:gd name="connsiteX8" fmla="*/ 4586747 w 4586747"/>
              <a:gd name="connsiteY8" fmla="*/ 369332 h 369332"/>
              <a:gd name="connsiteX9" fmla="*/ 1911145 w 4586747"/>
              <a:gd name="connsiteY9" fmla="*/ 369332 h 369332"/>
              <a:gd name="connsiteX10" fmla="*/ 1949643 w 4586747"/>
              <a:gd name="connsiteY10" fmla="*/ 860052 h 369332"/>
              <a:gd name="connsiteX11" fmla="*/ 764458 w 4586747"/>
              <a:gd name="connsiteY11" fmla="*/ 369332 h 369332"/>
              <a:gd name="connsiteX12" fmla="*/ 0 w 4586747"/>
              <a:gd name="connsiteY12" fmla="*/ 369332 h 369332"/>
              <a:gd name="connsiteX13" fmla="*/ 0 w 4586747"/>
              <a:gd name="connsiteY13" fmla="*/ 307777 h 369332"/>
              <a:gd name="connsiteX14" fmla="*/ 0 w 4586747"/>
              <a:gd name="connsiteY14" fmla="*/ 215444 h 369332"/>
              <a:gd name="connsiteX15" fmla="*/ 0 w 4586747"/>
              <a:gd name="connsiteY15" fmla="*/ 215444 h 369332"/>
              <a:gd name="connsiteX16" fmla="*/ 0 w 4586747"/>
              <a:gd name="connsiteY16" fmla="*/ 0 h 369332"/>
              <a:gd name="connsiteX0" fmla="*/ 0 w 4586747"/>
              <a:gd name="connsiteY0" fmla="*/ 0 h 860052"/>
              <a:gd name="connsiteX1" fmla="*/ 764458 w 4586747"/>
              <a:gd name="connsiteY1" fmla="*/ 0 h 860052"/>
              <a:gd name="connsiteX2" fmla="*/ 764458 w 4586747"/>
              <a:gd name="connsiteY2" fmla="*/ 0 h 860052"/>
              <a:gd name="connsiteX3" fmla="*/ 1911145 w 4586747"/>
              <a:gd name="connsiteY3" fmla="*/ 0 h 860052"/>
              <a:gd name="connsiteX4" fmla="*/ 4586747 w 4586747"/>
              <a:gd name="connsiteY4" fmla="*/ 0 h 860052"/>
              <a:gd name="connsiteX5" fmla="*/ 4586747 w 4586747"/>
              <a:gd name="connsiteY5" fmla="*/ 215444 h 860052"/>
              <a:gd name="connsiteX6" fmla="*/ 4586747 w 4586747"/>
              <a:gd name="connsiteY6" fmla="*/ 215444 h 860052"/>
              <a:gd name="connsiteX7" fmla="*/ 4586747 w 4586747"/>
              <a:gd name="connsiteY7" fmla="*/ 307777 h 860052"/>
              <a:gd name="connsiteX8" fmla="*/ 4586747 w 4586747"/>
              <a:gd name="connsiteY8" fmla="*/ 369332 h 860052"/>
              <a:gd name="connsiteX9" fmla="*/ 1409700 w 4586747"/>
              <a:gd name="connsiteY9" fmla="*/ 398829 h 860052"/>
              <a:gd name="connsiteX10" fmla="*/ 1949643 w 4586747"/>
              <a:gd name="connsiteY10" fmla="*/ 860052 h 860052"/>
              <a:gd name="connsiteX11" fmla="*/ 764458 w 4586747"/>
              <a:gd name="connsiteY11" fmla="*/ 369332 h 860052"/>
              <a:gd name="connsiteX12" fmla="*/ 0 w 4586747"/>
              <a:gd name="connsiteY12" fmla="*/ 369332 h 860052"/>
              <a:gd name="connsiteX13" fmla="*/ 0 w 4586747"/>
              <a:gd name="connsiteY13" fmla="*/ 307777 h 860052"/>
              <a:gd name="connsiteX14" fmla="*/ 0 w 4586747"/>
              <a:gd name="connsiteY14" fmla="*/ 215444 h 860052"/>
              <a:gd name="connsiteX15" fmla="*/ 0 w 4586747"/>
              <a:gd name="connsiteY15" fmla="*/ 215444 h 860052"/>
              <a:gd name="connsiteX16" fmla="*/ 0 w 4586747"/>
              <a:gd name="connsiteY16" fmla="*/ 0 h 860052"/>
              <a:gd name="connsiteX0" fmla="*/ 0 w 4586747"/>
              <a:gd name="connsiteY0" fmla="*/ 0 h 771561"/>
              <a:gd name="connsiteX1" fmla="*/ 764458 w 4586747"/>
              <a:gd name="connsiteY1" fmla="*/ 0 h 771561"/>
              <a:gd name="connsiteX2" fmla="*/ 764458 w 4586747"/>
              <a:gd name="connsiteY2" fmla="*/ 0 h 771561"/>
              <a:gd name="connsiteX3" fmla="*/ 1911145 w 4586747"/>
              <a:gd name="connsiteY3" fmla="*/ 0 h 771561"/>
              <a:gd name="connsiteX4" fmla="*/ 4586747 w 4586747"/>
              <a:gd name="connsiteY4" fmla="*/ 0 h 771561"/>
              <a:gd name="connsiteX5" fmla="*/ 4586747 w 4586747"/>
              <a:gd name="connsiteY5" fmla="*/ 215444 h 771561"/>
              <a:gd name="connsiteX6" fmla="*/ 4586747 w 4586747"/>
              <a:gd name="connsiteY6" fmla="*/ 215444 h 771561"/>
              <a:gd name="connsiteX7" fmla="*/ 4586747 w 4586747"/>
              <a:gd name="connsiteY7" fmla="*/ 307777 h 771561"/>
              <a:gd name="connsiteX8" fmla="*/ 4586747 w 4586747"/>
              <a:gd name="connsiteY8" fmla="*/ 369332 h 771561"/>
              <a:gd name="connsiteX9" fmla="*/ 1409700 w 4586747"/>
              <a:gd name="connsiteY9" fmla="*/ 398829 h 771561"/>
              <a:gd name="connsiteX10" fmla="*/ 1669424 w 4586747"/>
              <a:gd name="connsiteY10" fmla="*/ 771561 h 771561"/>
              <a:gd name="connsiteX11" fmla="*/ 764458 w 4586747"/>
              <a:gd name="connsiteY11" fmla="*/ 369332 h 771561"/>
              <a:gd name="connsiteX12" fmla="*/ 0 w 4586747"/>
              <a:gd name="connsiteY12" fmla="*/ 369332 h 771561"/>
              <a:gd name="connsiteX13" fmla="*/ 0 w 4586747"/>
              <a:gd name="connsiteY13" fmla="*/ 307777 h 771561"/>
              <a:gd name="connsiteX14" fmla="*/ 0 w 4586747"/>
              <a:gd name="connsiteY14" fmla="*/ 215444 h 771561"/>
              <a:gd name="connsiteX15" fmla="*/ 0 w 4586747"/>
              <a:gd name="connsiteY15" fmla="*/ 215444 h 771561"/>
              <a:gd name="connsiteX16" fmla="*/ 0 w 4586747"/>
              <a:gd name="connsiteY16" fmla="*/ 0 h 771561"/>
              <a:gd name="connsiteX0" fmla="*/ 0 w 4586747"/>
              <a:gd name="connsiteY0" fmla="*/ 0 h 791021"/>
              <a:gd name="connsiteX1" fmla="*/ 764458 w 4586747"/>
              <a:gd name="connsiteY1" fmla="*/ 0 h 791021"/>
              <a:gd name="connsiteX2" fmla="*/ 764458 w 4586747"/>
              <a:gd name="connsiteY2" fmla="*/ 0 h 791021"/>
              <a:gd name="connsiteX3" fmla="*/ 1911145 w 4586747"/>
              <a:gd name="connsiteY3" fmla="*/ 0 h 791021"/>
              <a:gd name="connsiteX4" fmla="*/ 4586747 w 4586747"/>
              <a:gd name="connsiteY4" fmla="*/ 0 h 791021"/>
              <a:gd name="connsiteX5" fmla="*/ 4586747 w 4586747"/>
              <a:gd name="connsiteY5" fmla="*/ 215444 h 791021"/>
              <a:gd name="connsiteX6" fmla="*/ 4586747 w 4586747"/>
              <a:gd name="connsiteY6" fmla="*/ 215444 h 791021"/>
              <a:gd name="connsiteX7" fmla="*/ 4586747 w 4586747"/>
              <a:gd name="connsiteY7" fmla="*/ 307777 h 791021"/>
              <a:gd name="connsiteX8" fmla="*/ 4586747 w 4586747"/>
              <a:gd name="connsiteY8" fmla="*/ 369332 h 791021"/>
              <a:gd name="connsiteX9" fmla="*/ 1409700 w 4586747"/>
              <a:gd name="connsiteY9" fmla="*/ 398829 h 791021"/>
              <a:gd name="connsiteX10" fmla="*/ 1536689 w 4586747"/>
              <a:gd name="connsiteY10" fmla="*/ 791021 h 791021"/>
              <a:gd name="connsiteX11" fmla="*/ 764458 w 4586747"/>
              <a:gd name="connsiteY11" fmla="*/ 369332 h 791021"/>
              <a:gd name="connsiteX12" fmla="*/ 0 w 4586747"/>
              <a:gd name="connsiteY12" fmla="*/ 369332 h 791021"/>
              <a:gd name="connsiteX13" fmla="*/ 0 w 4586747"/>
              <a:gd name="connsiteY13" fmla="*/ 307777 h 791021"/>
              <a:gd name="connsiteX14" fmla="*/ 0 w 4586747"/>
              <a:gd name="connsiteY14" fmla="*/ 215444 h 791021"/>
              <a:gd name="connsiteX15" fmla="*/ 0 w 4586747"/>
              <a:gd name="connsiteY15" fmla="*/ 215444 h 791021"/>
              <a:gd name="connsiteX16" fmla="*/ 0 w 4586747"/>
              <a:gd name="connsiteY16" fmla="*/ 0 h 791021"/>
              <a:gd name="connsiteX0" fmla="*/ 0 w 4586747"/>
              <a:gd name="connsiteY0" fmla="*/ 0 h 907776"/>
              <a:gd name="connsiteX1" fmla="*/ 764458 w 4586747"/>
              <a:gd name="connsiteY1" fmla="*/ 0 h 907776"/>
              <a:gd name="connsiteX2" fmla="*/ 764458 w 4586747"/>
              <a:gd name="connsiteY2" fmla="*/ 0 h 907776"/>
              <a:gd name="connsiteX3" fmla="*/ 1911145 w 4586747"/>
              <a:gd name="connsiteY3" fmla="*/ 0 h 907776"/>
              <a:gd name="connsiteX4" fmla="*/ 4586747 w 4586747"/>
              <a:gd name="connsiteY4" fmla="*/ 0 h 907776"/>
              <a:gd name="connsiteX5" fmla="*/ 4586747 w 4586747"/>
              <a:gd name="connsiteY5" fmla="*/ 215444 h 907776"/>
              <a:gd name="connsiteX6" fmla="*/ 4586747 w 4586747"/>
              <a:gd name="connsiteY6" fmla="*/ 215444 h 907776"/>
              <a:gd name="connsiteX7" fmla="*/ 4586747 w 4586747"/>
              <a:gd name="connsiteY7" fmla="*/ 307777 h 907776"/>
              <a:gd name="connsiteX8" fmla="*/ 4586747 w 4586747"/>
              <a:gd name="connsiteY8" fmla="*/ 369332 h 907776"/>
              <a:gd name="connsiteX9" fmla="*/ 1409700 w 4586747"/>
              <a:gd name="connsiteY9" fmla="*/ 398829 h 907776"/>
              <a:gd name="connsiteX10" fmla="*/ 1153231 w 4586747"/>
              <a:gd name="connsiteY10" fmla="*/ 907776 h 907776"/>
              <a:gd name="connsiteX11" fmla="*/ 764458 w 4586747"/>
              <a:gd name="connsiteY11" fmla="*/ 369332 h 907776"/>
              <a:gd name="connsiteX12" fmla="*/ 0 w 4586747"/>
              <a:gd name="connsiteY12" fmla="*/ 369332 h 907776"/>
              <a:gd name="connsiteX13" fmla="*/ 0 w 4586747"/>
              <a:gd name="connsiteY13" fmla="*/ 307777 h 907776"/>
              <a:gd name="connsiteX14" fmla="*/ 0 w 4586747"/>
              <a:gd name="connsiteY14" fmla="*/ 215444 h 907776"/>
              <a:gd name="connsiteX15" fmla="*/ 0 w 4586747"/>
              <a:gd name="connsiteY15" fmla="*/ 215444 h 907776"/>
              <a:gd name="connsiteX16" fmla="*/ 0 w 4586747"/>
              <a:gd name="connsiteY16" fmla="*/ 0 h 907776"/>
              <a:gd name="connsiteX0" fmla="*/ 0 w 4586747"/>
              <a:gd name="connsiteY0" fmla="*/ 0 h 907776"/>
              <a:gd name="connsiteX1" fmla="*/ 764458 w 4586747"/>
              <a:gd name="connsiteY1" fmla="*/ 0 h 907776"/>
              <a:gd name="connsiteX2" fmla="*/ 764458 w 4586747"/>
              <a:gd name="connsiteY2" fmla="*/ 0 h 907776"/>
              <a:gd name="connsiteX3" fmla="*/ 1911145 w 4586747"/>
              <a:gd name="connsiteY3" fmla="*/ 0 h 907776"/>
              <a:gd name="connsiteX4" fmla="*/ 4586747 w 4586747"/>
              <a:gd name="connsiteY4" fmla="*/ 0 h 907776"/>
              <a:gd name="connsiteX5" fmla="*/ 4586747 w 4586747"/>
              <a:gd name="connsiteY5" fmla="*/ 215444 h 907776"/>
              <a:gd name="connsiteX6" fmla="*/ 4586747 w 4586747"/>
              <a:gd name="connsiteY6" fmla="*/ 215444 h 907776"/>
              <a:gd name="connsiteX7" fmla="*/ 4586747 w 4586747"/>
              <a:gd name="connsiteY7" fmla="*/ 307777 h 907776"/>
              <a:gd name="connsiteX8" fmla="*/ 4586747 w 4586747"/>
              <a:gd name="connsiteY8" fmla="*/ 369332 h 907776"/>
              <a:gd name="connsiteX9" fmla="*/ 1040990 w 4586747"/>
              <a:gd name="connsiteY9" fmla="*/ 398829 h 907776"/>
              <a:gd name="connsiteX10" fmla="*/ 1153231 w 4586747"/>
              <a:gd name="connsiteY10" fmla="*/ 907776 h 907776"/>
              <a:gd name="connsiteX11" fmla="*/ 764458 w 4586747"/>
              <a:gd name="connsiteY11" fmla="*/ 369332 h 907776"/>
              <a:gd name="connsiteX12" fmla="*/ 0 w 4586747"/>
              <a:gd name="connsiteY12" fmla="*/ 369332 h 907776"/>
              <a:gd name="connsiteX13" fmla="*/ 0 w 4586747"/>
              <a:gd name="connsiteY13" fmla="*/ 307777 h 907776"/>
              <a:gd name="connsiteX14" fmla="*/ 0 w 4586747"/>
              <a:gd name="connsiteY14" fmla="*/ 215444 h 907776"/>
              <a:gd name="connsiteX15" fmla="*/ 0 w 4586747"/>
              <a:gd name="connsiteY15" fmla="*/ 215444 h 907776"/>
              <a:gd name="connsiteX16" fmla="*/ 0 w 4586747"/>
              <a:gd name="connsiteY16" fmla="*/ 0 h 907776"/>
              <a:gd name="connsiteX0" fmla="*/ 0 w 4586747"/>
              <a:gd name="connsiteY0" fmla="*/ 0 h 732642"/>
              <a:gd name="connsiteX1" fmla="*/ 764458 w 4586747"/>
              <a:gd name="connsiteY1" fmla="*/ 0 h 732642"/>
              <a:gd name="connsiteX2" fmla="*/ 764458 w 4586747"/>
              <a:gd name="connsiteY2" fmla="*/ 0 h 732642"/>
              <a:gd name="connsiteX3" fmla="*/ 1911145 w 4586747"/>
              <a:gd name="connsiteY3" fmla="*/ 0 h 732642"/>
              <a:gd name="connsiteX4" fmla="*/ 4586747 w 4586747"/>
              <a:gd name="connsiteY4" fmla="*/ 0 h 732642"/>
              <a:gd name="connsiteX5" fmla="*/ 4586747 w 4586747"/>
              <a:gd name="connsiteY5" fmla="*/ 215444 h 732642"/>
              <a:gd name="connsiteX6" fmla="*/ 4586747 w 4586747"/>
              <a:gd name="connsiteY6" fmla="*/ 215444 h 732642"/>
              <a:gd name="connsiteX7" fmla="*/ 4586747 w 4586747"/>
              <a:gd name="connsiteY7" fmla="*/ 307777 h 732642"/>
              <a:gd name="connsiteX8" fmla="*/ 4586747 w 4586747"/>
              <a:gd name="connsiteY8" fmla="*/ 369332 h 732642"/>
              <a:gd name="connsiteX9" fmla="*/ 1040990 w 4586747"/>
              <a:gd name="connsiteY9" fmla="*/ 398829 h 732642"/>
              <a:gd name="connsiteX10" fmla="*/ 1079489 w 4586747"/>
              <a:gd name="connsiteY10" fmla="*/ 732642 h 732642"/>
              <a:gd name="connsiteX11" fmla="*/ 764458 w 4586747"/>
              <a:gd name="connsiteY11" fmla="*/ 369332 h 732642"/>
              <a:gd name="connsiteX12" fmla="*/ 0 w 4586747"/>
              <a:gd name="connsiteY12" fmla="*/ 369332 h 732642"/>
              <a:gd name="connsiteX13" fmla="*/ 0 w 4586747"/>
              <a:gd name="connsiteY13" fmla="*/ 307777 h 732642"/>
              <a:gd name="connsiteX14" fmla="*/ 0 w 4586747"/>
              <a:gd name="connsiteY14" fmla="*/ 215444 h 732642"/>
              <a:gd name="connsiteX15" fmla="*/ 0 w 4586747"/>
              <a:gd name="connsiteY15" fmla="*/ 215444 h 732642"/>
              <a:gd name="connsiteX16" fmla="*/ 0 w 4586747"/>
              <a:gd name="connsiteY16" fmla="*/ 0 h 732642"/>
              <a:gd name="connsiteX0" fmla="*/ 0 w 4586747"/>
              <a:gd name="connsiteY0" fmla="*/ 0 h 654804"/>
              <a:gd name="connsiteX1" fmla="*/ 764458 w 4586747"/>
              <a:gd name="connsiteY1" fmla="*/ 0 h 654804"/>
              <a:gd name="connsiteX2" fmla="*/ 764458 w 4586747"/>
              <a:gd name="connsiteY2" fmla="*/ 0 h 654804"/>
              <a:gd name="connsiteX3" fmla="*/ 1911145 w 4586747"/>
              <a:gd name="connsiteY3" fmla="*/ 0 h 654804"/>
              <a:gd name="connsiteX4" fmla="*/ 4586747 w 4586747"/>
              <a:gd name="connsiteY4" fmla="*/ 0 h 654804"/>
              <a:gd name="connsiteX5" fmla="*/ 4586747 w 4586747"/>
              <a:gd name="connsiteY5" fmla="*/ 215444 h 654804"/>
              <a:gd name="connsiteX6" fmla="*/ 4586747 w 4586747"/>
              <a:gd name="connsiteY6" fmla="*/ 215444 h 654804"/>
              <a:gd name="connsiteX7" fmla="*/ 4586747 w 4586747"/>
              <a:gd name="connsiteY7" fmla="*/ 307777 h 654804"/>
              <a:gd name="connsiteX8" fmla="*/ 4586747 w 4586747"/>
              <a:gd name="connsiteY8" fmla="*/ 369332 h 654804"/>
              <a:gd name="connsiteX9" fmla="*/ 1040990 w 4586747"/>
              <a:gd name="connsiteY9" fmla="*/ 398829 h 654804"/>
              <a:gd name="connsiteX10" fmla="*/ 1049992 w 4586747"/>
              <a:gd name="connsiteY10" fmla="*/ 654804 h 654804"/>
              <a:gd name="connsiteX11" fmla="*/ 764458 w 4586747"/>
              <a:gd name="connsiteY11" fmla="*/ 369332 h 654804"/>
              <a:gd name="connsiteX12" fmla="*/ 0 w 4586747"/>
              <a:gd name="connsiteY12" fmla="*/ 369332 h 654804"/>
              <a:gd name="connsiteX13" fmla="*/ 0 w 4586747"/>
              <a:gd name="connsiteY13" fmla="*/ 307777 h 654804"/>
              <a:gd name="connsiteX14" fmla="*/ 0 w 4586747"/>
              <a:gd name="connsiteY14" fmla="*/ 215444 h 654804"/>
              <a:gd name="connsiteX15" fmla="*/ 0 w 4586747"/>
              <a:gd name="connsiteY15" fmla="*/ 215444 h 654804"/>
              <a:gd name="connsiteX16" fmla="*/ 0 w 4586747"/>
              <a:gd name="connsiteY16" fmla="*/ 0 h 654804"/>
              <a:gd name="connsiteX0" fmla="*/ 0 w 4586747"/>
              <a:gd name="connsiteY0" fmla="*/ 0 h 596427"/>
              <a:gd name="connsiteX1" fmla="*/ 764458 w 4586747"/>
              <a:gd name="connsiteY1" fmla="*/ 0 h 596427"/>
              <a:gd name="connsiteX2" fmla="*/ 764458 w 4586747"/>
              <a:gd name="connsiteY2" fmla="*/ 0 h 596427"/>
              <a:gd name="connsiteX3" fmla="*/ 1911145 w 4586747"/>
              <a:gd name="connsiteY3" fmla="*/ 0 h 596427"/>
              <a:gd name="connsiteX4" fmla="*/ 4586747 w 4586747"/>
              <a:gd name="connsiteY4" fmla="*/ 0 h 596427"/>
              <a:gd name="connsiteX5" fmla="*/ 4586747 w 4586747"/>
              <a:gd name="connsiteY5" fmla="*/ 215444 h 596427"/>
              <a:gd name="connsiteX6" fmla="*/ 4586747 w 4586747"/>
              <a:gd name="connsiteY6" fmla="*/ 215444 h 596427"/>
              <a:gd name="connsiteX7" fmla="*/ 4586747 w 4586747"/>
              <a:gd name="connsiteY7" fmla="*/ 307777 h 596427"/>
              <a:gd name="connsiteX8" fmla="*/ 4586747 w 4586747"/>
              <a:gd name="connsiteY8" fmla="*/ 369332 h 596427"/>
              <a:gd name="connsiteX9" fmla="*/ 1040990 w 4586747"/>
              <a:gd name="connsiteY9" fmla="*/ 398829 h 596427"/>
              <a:gd name="connsiteX10" fmla="*/ 1079488 w 4586747"/>
              <a:gd name="connsiteY10" fmla="*/ 596427 h 596427"/>
              <a:gd name="connsiteX11" fmla="*/ 764458 w 4586747"/>
              <a:gd name="connsiteY11" fmla="*/ 369332 h 596427"/>
              <a:gd name="connsiteX12" fmla="*/ 0 w 4586747"/>
              <a:gd name="connsiteY12" fmla="*/ 369332 h 596427"/>
              <a:gd name="connsiteX13" fmla="*/ 0 w 4586747"/>
              <a:gd name="connsiteY13" fmla="*/ 307777 h 596427"/>
              <a:gd name="connsiteX14" fmla="*/ 0 w 4586747"/>
              <a:gd name="connsiteY14" fmla="*/ 215444 h 596427"/>
              <a:gd name="connsiteX15" fmla="*/ 0 w 4586747"/>
              <a:gd name="connsiteY15" fmla="*/ 215444 h 596427"/>
              <a:gd name="connsiteX16" fmla="*/ 0 w 4586747"/>
              <a:gd name="connsiteY16" fmla="*/ 0 h 596427"/>
              <a:gd name="connsiteX0" fmla="*/ 0 w 4586747"/>
              <a:gd name="connsiteY0" fmla="*/ 0 h 596427"/>
              <a:gd name="connsiteX1" fmla="*/ 764458 w 4586747"/>
              <a:gd name="connsiteY1" fmla="*/ 0 h 596427"/>
              <a:gd name="connsiteX2" fmla="*/ 764458 w 4586747"/>
              <a:gd name="connsiteY2" fmla="*/ 0 h 596427"/>
              <a:gd name="connsiteX3" fmla="*/ 1911145 w 4586747"/>
              <a:gd name="connsiteY3" fmla="*/ 0 h 596427"/>
              <a:gd name="connsiteX4" fmla="*/ 4586747 w 4586747"/>
              <a:gd name="connsiteY4" fmla="*/ 0 h 596427"/>
              <a:gd name="connsiteX5" fmla="*/ 4586747 w 4586747"/>
              <a:gd name="connsiteY5" fmla="*/ 215444 h 596427"/>
              <a:gd name="connsiteX6" fmla="*/ 4586747 w 4586747"/>
              <a:gd name="connsiteY6" fmla="*/ 215444 h 596427"/>
              <a:gd name="connsiteX7" fmla="*/ 4586747 w 4586747"/>
              <a:gd name="connsiteY7" fmla="*/ 307777 h 596427"/>
              <a:gd name="connsiteX8" fmla="*/ 4586747 w 4586747"/>
              <a:gd name="connsiteY8" fmla="*/ 369332 h 596427"/>
              <a:gd name="connsiteX9" fmla="*/ 1040990 w 4586747"/>
              <a:gd name="connsiteY9" fmla="*/ 398829 h 596427"/>
              <a:gd name="connsiteX10" fmla="*/ 1079488 w 4586747"/>
              <a:gd name="connsiteY10" fmla="*/ 596427 h 596427"/>
              <a:gd name="connsiteX11" fmla="*/ 439993 w 4586747"/>
              <a:gd name="connsiteY11" fmla="*/ 369332 h 596427"/>
              <a:gd name="connsiteX12" fmla="*/ 0 w 4586747"/>
              <a:gd name="connsiteY12" fmla="*/ 369332 h 596427"/>
              <a:gd name="connsiteX13" fmla="*/ 0 w 4586747"/>
              <a:gd name="connsiteY13" fmla="*/ 307777 h 596427"/>
              <a:gd name="connsiteX14" fmla="*/ 0 w 4586747"/>
              <a:gd name="connsiteY14" fmla="*/ 215444 h 596427"/>
              <a:gd name="connsiteX15" fmla="*/ 0 w 4586747"/>
              <a:gd name="connsiteY15" fmla="*/ 215444 h 596427"/>
              <a:gd name="connsiteX16" fmla="*/ 0 w 4586747"/>
              <a:gd name="connsiteY16" fmla="*/ 0 h 596427"/>
              <a:gd name="connsiteX0" fmla="*/ 0 w 4586747"/>
              <a:gd name="connsiteY0" fmla="*/ 0 h 596427"/>
              <a:gd name="connsiteX1" fmla="*/ 764458 w 4586747"/>
              <a:gd name="connsiteY1" fmla="*/ 0 h 596427"/>
              <a:gd name="connsiteX2" fmla="*/ 764458 w 4586747"/>
              <a:gd name="connsiteY2" fmla="*/ 0 h 596427"/>
              <a:gd name="connsiteX3" fmla="*/ 1911145 w 4586747"/>
              <a:gd name="connsiteY3" fmla="*/ 0 h 596427"/>
              <a:gd name="connsiteX4" fmla="*/ 4586747 w 4586747"/>
              <a:gd name="connsiteY4" fmla="*/ 0 h 596427"/>
              <a:gd name="connsiteX5" fmla="*/ 4586747 w 4586747"/>
              <a:gd name="connsiteY5" fmla="*/ 215444 h 596427"/>
              <a:gd name="connsiteX6" fmla="*/ 4586747 w 4586747"/>
              <a:gd name="connsiteY6" fmla="*/ 215444 h 596427"/>
              <a:gd name="connsiteX7" fmla="*/ 4586747 w 4586747"/>
              <a:gd name="connsiteY7" fmla="*/ 307777 h 596427"/>
              <a:gd name="connsiteX8" fmla="*/ 4586747 w 4586747"/>
              <a:gd name="connsiteY8" fmla="*/ 369332 h 596427"/>
              <a:gd name="connsiteX9" fmla="*/ 731274 w 4586747"/>
              <a:gd name="connsiteY9" fmla="*/ 398829 h 596427"/>
              <a:gd name="connsiteX10" fmla="*/ 1079488 w 4586747"/>
              <a:gd name="connsiteY10" fmla="*/ 596427 h 596427"/>
              <a:gd name="connsiteX11" fmla="*/ 439993 w 4586747"/>
              <a:gd name="connsiteY11" fmla="*/ 369332 h 596427"/>
              <a:gd name="connsiteX12" fmla="*/ 0 w 4586747"/>
              <a:gd name="connsiteY12" fmla="*/ 369332 h 596427"/>
              <a:gd name="connsiteX13" fmla="*/ 0 w 4586747"/>
              <a:gd name="connsiteY13" fmla="*/ 307777 h 596427"/>
              <a:gd name="connsiteX14" fmla="*/ 0 w 4586747"/>
              <a:gd name="connsiteY14" fmla="*/ 215444 h 596427"/>
              <a:gd name="connsiteX15" fmla="*/ 0 w 4586747"/>
              <a:gd name="connsiteY15" fmla="*/ 215444 h 596427"/>
              <a:gd name="connsiteX16" fmla="*/ 0 w 4586747"/>
              <a:gd name="connsiteY16" fmla="*/ 0 h 596427"/>
              <a:gd name="connsiteX0" fmla="*/ 0 w 4586747"/>
              <a:gd name="connsiteY0" fmla="*/ 0 h 615887"/>
              <a:gd name="connsiteX1" fmla="*/ 764458 w 4586747"/>
              <a:gd name="connsiteY1" fmla="*/ 0 h 615887"/>
              <a:gd name="connsiteX2" fmla="*/ 764458 w 4586747"/>
              <a:gd name="connsiteY2" fmla="*/ 0 h 615887"/>
              <a:gd name="connsiteX3" fmla="*/ 1911145 w 4586747"/>
              <a:gd name="connsiteY3" fmla="*/ 0 h 615887"/>
              <a:gd name="connsiteX4" fmla="*/ 4586747 w 4586747"/>
              <a:gd name="connsiteY4" fmla="*/ 0 h 615887"/>
              <a:gd name="connsiteX5" fmla="*/ 4586747 w 4586747"/>
              <a:gd name="connsiteY5" fmla="*/ 215444 h 615887"/>
              <a:gd name="connsiteX6" fmla="*/ 4586747 w 4586747"/>
              <a:gd name="connsiteY6" fmla="*/ 215444 h 615887"/>
              <a:gd name="connsiteX7" fmla="*/ 4586747 w 4586747"/>
              <a:gd name="connsiteY7" fmla="*/ 307777 h 615887"/>
              <a:gd name="connsiteX8" fmla="*/ 4586747 w 4586747"/>
              <a:gd name="connsiteY8" fmla="*/ 369332 h 615887"/>
              <a:gd name="connsiteX9" fmla="*/ 731274 w 4586747"/>
              <a:gd name="connsiteY9" fmla="*/ 398829 h 615887"/>
              <a:gd name="connsiteX10" fmla="*/ 784520 w 4586747"/>
              <a:gd name="connsiteY10" fmla="*/ 615887 h 615887"/>
              <a:gd name="connsiteX11" fmla="*/ 439993 w 4586747"/>
              <a:gd name="connsiteY11" fmla="*/ 369332 h 615887"/>
              <a:gd name="connsiteX12" fmla="*/ 0 w 4586747"/>
              <a:gd name="connsiteY12" fmla="*/ 369332 h 615887"/>
              <a:gd name="connsiteX13" fmla="*/ 0 w 4586747"/>
              <a:gd name="connsiteY13" fmla="*/ 307777 h 615887"/>
              <a:gd name="connsiteX14" fmla="*/ 0 w 4586747"/>
              <a:gd name="connsiteY14" fmla="*/ 215444 h 615887"/>
              <a:gd name="connsiteX15" fmla="*/ 0 w 4586747"/>
              <a:gd name="connsiteY15" fmla="*/ 215444 h 615887"/>
              <a:gd name="connsiteX16" fmla="*/ 0 w 4586747"/>
              <a:gd name="connsiteY16" fmla="*/ 0 h 615887"/>
              <a:gd name="connsiteX0" fmla="*/ 0 w 4586747"/>
              <a:gd name="connsiteY0" fmla="*/ 0 h 584821"/>
              <a:gd name="connsiteX1" fmla="*/ 764458 w 4586747"/>
              <a:gd name="connsiteY1" fmla="*/ 0 h 584821"/>
              <a:gd name="connsiteX2" fmla="*/ 764458 w 4586747"/>
              <a:gd name="connsiteY2" fmla="*/ 0 h 584821"/>
              <a:gd name="connsiteX3" fmla="*/ 1911145 w 4586747"/>
              <a:gd name="connsiteY3" fmla="*/ 0 h 584821"/>
              <a:gd name="connsiteX4" fmla="*/ 4586747 w 4586747"/>
              <a:gd name="connsiteY4" fmla="*/ 0 h 584821"/>
              <a:gd name="connsiteX5" fmla="*/ 4586747 w 4586747"/>
              <a:gd name="connsiteY5" fmla="*/ 215444 h 584821"/>
              <a:gd name="connsiteX6" fmla="*/ 4586747 w 4586747"/>
              <a:gd name="connsiteY6" fmla="*/ 215444 h 584821"/>
              <a:gd name="connsiteX7" fmla="*/ 4586747 w 4586747"/>
              <a:gd name="connsiteY7" fmla="*/ 307777 h 584821"/>
              <a:gd name="connsiteX8" fmla="*/ 4586747 w 4586747"/>
              <a:gd name="connsiteY8" fmla="*/ 369332 h 584821"/>
              <a:gd name="connsiteX9" fmla="*/ 731274 w 4586747"/>
              <a:gd name="connsiteY9" fmla="*/ 398829 h 584821"/>
              <a:gd name="connsiteX10" fmla="*/ 710778 w 4586747"/>
              <a:gd name="connsiteY10" fmla="*/ 584821 h 584821"/>
              <a:gd name="connsiteX11" fmla="*/ 439993 w 4586747"/>
              <a:gd name="connsiteY11" fmla="*/ 369332 h 584821"/>
              <a:gd name="connsiteX12" fmla="*/ 0 w 4586747"/>
              <a:gd name="connsiteY12" fmla="*/ 369332 h 584821"/>
              <a:gd name="connsiteX13" fmla="*/ 0 w 4586747"/>
              <a:gd name="connsiteY13" fmla="*/ 307777 h 584821"/>
              <a:gd name="connsiteX14" fmla="*/ 0 w 4586747"/>
              <a:gd name="connsiteY14" fmla="*/ 215444 h 584821"/>
              <a:gd name="connsiteX15" fmla="*/ 0 w 4586747"/>
              <a:gd name="connsiteY15" fmla="*/ 215444 h 584821"/>
              <a:gd name="connsiteX16" fmla="*/ 0 w 4586747"/>
              <a:gd name="connsiteY16" fmla="*/ 0 h 584821"/>
              <a:gd name="connsiteX0" fmla="*/ 0 w 4586747"/>
              <a:gd name="connsiteY0" fmla="*/ 0 h 584821"/>
              <a:gd name="connsiteX1" fmla="*/ 764458 w 4586747"/>
              <a:gd name="connsiteY1" fmla="*/ 0 h 584821"/>
              <a:gd name="connsiteX2" fmla="*/ 764458 w 4586747"/>
              <a:gd name="connsiteY2" fmla="*/ 0 h 584821"/>
              <a:gd name="connsiteX3" fmla="*/ 1911145 w 4586747"/>
              <a:gd name="connsiteY3" fmla="*/ 0 h 584821"/>
              <a:gd name="connsiteX4" fmla="*/ 4586747 w 4586747"/>
              <a:gd name="connsiteY4" fmla="*/ 0 h 584821"/>
              <a:gd name="connsiteX5" fmla="*/ 4586747 w 4586747"/>
              <a:gd name="connsiteY5" fmla="*/ 215444 h 584821"/>
              <a:gd name="connsiteX6" fmla="*/ 4586747 w 4586747"/>
              <a:gd name="connsiteY6" fmla="*/ 215444 h 584821"/>
              <a:gd name="connsiteX7" fmla="*/ 4586747 w 4586747"/>
              <a:gd name="connsiteY7" fmla="*/ 307777 h 584821"/>
              <a:gd name="connsiteX8" fmla="*/ 4586747 w 4586747"/>
              <a:gd name="connsiteY8" fmla="*/ 369332 h 584821"/>
              <a:gd name="connsiteX9" fmla="*/ 731274 w 4586747"/>
              <a:gd name="connsiteY9" fmla="*/ 398829 h 584821"/>
              <a:gd name="connsiteX10" fmla="*/ 710778 w 4586747"/>
              <a:gd name="connsiteY10" fmla="*/ 584821 h 584821"/>
              <a:gd name="connsiteX11" fmla="*/ 351502 w 4586747"/>
              <a:gd name="connsiteY11" fmla="*/ 369332 h 584821"/>
              <a:gd name="connsiteX12" fmla="*/ 0 w 4586747"/>
              <a:gd name="connsiteY12" fmla="*/ 369332 h 584821"/>
              <a:gd name="connsiteX13" fmla="*/ 0 w 4586747"/>
              <a:gd name="connsiteY13" fmla="*/ 307777 h 584821"/>
              <a:gd name="connsiteX14" fmla="*/ 0 w 4586747"/>
              <a:gd name="connsiteY14" fmla="*/ 215444 h 584821"/>
              <a:gd name="connsiteX15" fmla="*/ 0 w 4586747"/>
              <a:gd name="connsiteY15" fmla="*/ 215444 h 584821"/>
              <a:gd name="connsiteX16" fmla="*/ 0 w 4586747"/>
              <a:gd name="connsiteY16" fmla="*/ 0 h 584821"/>
              <a:gd name="connsiteX0" fmla="*/ 0 w 4586747"/>
              <a:gd name="connsiteY0" fmla="*/ 0 h 584821"/>
              <a:gd name="connsiteX1" fmla="*/ 764458 w 4586747"/>
              <a:gd name="connsiteY1" fmla="*/ 0 h 584821"/>
              <a:gd name="connsiteX2" fmla="*/ 764458 w 4586747"/>
              <a:gd name="connsiteY2" fmla="*/ 0 h 584821"/>
              <a:gd name="connsiteX3" fmla="*/ 1911145 w 4586747"/>
              <a:gd name="connsiteY3" fmla="*/ 0 h 584821"/>
              <a:gd name="connsiteX4" fmla="*/ 4586747 w 4586747"/>
              <a:gd name="connsiteY4" fmla="*/ 0 h 584821"/>
              <a:gd name="connsiteX5" fmla="*/ 4586747 w 4586747"/>
              <a:gd name="connsiteY5" fmla="*/ 215444 h 584821"/>
              <a:gd name="connsiteX6" fmla="*/ 4586747 w 4586747"/>
              <a:gd name="connsiteY6" fmla="*/ 215444 h 584821"/>
              <a:gd name="connsiteX7" fmla="*/ 4586747 w 4586747"/>
              <a:gd name="connsiteY7" fmla="*/ 307777 h 584821"/>
              <a:gd name="connsiteX8" fmla="*/ 4586747 w 4586747"/>
              <a:gd name="connsiteY8" fmla="*/ 369332 h 584821"/>
              <a:gd name="connsiteX9" fmla="*/ 642783 w 4586747"/>
              <a:gd name="connsiteY9" fmla="*/ 352230 h 584821"/>
              <a:gd name="connsiteX10" fmla="*/ 710778 w 4586747"/>
              <a:gd name="connsiteY10" fmla="*/ 584821 h 584821"/>
              <a:gd name="connsiteX11" fmla="*/ 351502 w 4586747"/>
              <a:gd name="connsiteY11" fmla="*/ 369332 h 584821"/>
              <a:gd name="connsiteX12" fmla="*/ 0 w 4586747"/>
              <a:gd name="connsiteY12" fmla="*/ 369332 h 584821"/>
              <a:gd name="connsiteX13" fmla="*/ 0 w 4586747"/>
              <a:gd name="connsiteY13" fmla="*/ 307777 h 584821"/>
              <a:gd name="connsiteX14" fmla="*/ 0 w 4586747"/>
              <a:gd name="connsiteY14" fmla="*/ 215444 h 584821"/>
              <a:gd name="connsiteX15" fmla="*/ 0 w 4586747"/>
              <a:gd name="connsiteY15" fmla="*/ 215444 h 584821"/>
              <a:gd name="connsiteX16" fmla="*/ 0 w 4586747"/>
              <a:gd name="connsiteY16" fmla="*/ 0 h 584821"/>
              <a:gd name="connsiteX0" fmla="*/ 0 w 4586747"/>
              <a:gd name="connsiteY0" fmla="*/ 0 h 584821"/>
              <a:gd name="connsiteX1" fmla="*/ 764458 w 4586747"/>
              <a:gd name="connsiteY1" fmla="*/ 0 h 584821"/>
              <a:gd name="connsiteX2" fmla="*/ 764458 w 4586747"/>
              <a:gd name="connsiteY2" fmla="*/ 0 h 584821"/>
              <a:gd name="connsiteX3" fmla="*/ 1911145 w 4586747"/>
              <a:gd name="connsiteY3" fmla="*/ 0 h 584821"/>
              <a:gd name="connsiteX4" fmla="*/ 4586747 w 4586747"/>
              <a:gd name="connsiteY4" fmla="*/ 0 h 584821"/>
              <a:gd name="connsiteX5" fmla="*/ 4586747 w 4586747"/>
              <a:gd name="connsiteY5" fmla="*/ 215444 h 584821"/>
              <a:gd name="connsiteX6" fmla="*/ 4586747 w 4586747"/>
              <a:gd name="connsiteY6" fmla="*/ 215444 h 584821"/>
              <a:gd name="connsiteX7" fmla="*/ 4586747 w 4586747"/>
              <a:gd name="connsiteY7" fmla="*/ 307777 h 584821"/>
              <a:gd name="connsiteX8" fmla="*/ 4586747 w 4586747"/>
              <a:gd name="connsiteY8" fmla="*/ 369332 h 584821"/>
              <a:gd name="connsiteX9" fmla="*/ 539544 w 4586747"/>
              <a:gd name="connsiteY9" fmla="*/ 367763 h 584821"/>
              <a:gd name="connsiteX10" fmla="*/ 710778 w 4586747"/>
              <a:gd name="connsiteY10" fmla="*/ 584821 h 584821"/>
              <a:gd name="connsiteX11" fmla="*/ 351502 w 4586747"/>
              <a:gd name="connsiteY11" fmla="*/ 369332 h 584821"/>
              <a:gd name="connsiteX12" fmla="*/ 0 w 4586747"/>
              <a:gd name="connsiteY12" fmla="*/ 369332 h 584821"/>
              <a:gd name="connsiteX13" fmla="*/ 0 w 4586747"/>
              <a:gd name="connsiteY13" fmla="*/ 307777 h 584821"/>
              <a:gd name="connsiteX14" fmla="*/ 0 w 4586747"/>
              <a:gd name="connsiteY14" fmla="*/ 215444 h 584821"/>
              <a:gd name="connsiteX15" fmla="*/ 0 w 4586747"/>
              <a:gd name="connsiteY15" fmla="*/ 215444 h 584821"/>
              <a:gd name="connsiteX16" fmla="*/ 0 w 4586747"/>
              <a:gd name="connsiteY16" fmla="*/ 0 h 584821"/>
              <a:gd name="connsiteX0" fmla="*/ 0 w 4586747"/>
              <a:gd name="connsiteY0" fmla="*/ 0 h 569287"/>
              <a:gd name="connsiteX1" fmla="*/ 764458 w 4586747"/>
              <a:gd name="connsiteY1" fmla="*/ 0 h 569287"/>
              <a:gd name="connsiteX2" fmla="*/ 764458 w 4586747"/>
              <a:gd name="connsiteY2" fmla="*/ 0 h 569287"/>
              <a:gd name="connsiteX3" fmla="*/ 1911145 w 4586747"/>
              <a:gd name="connsiteY3" fmla="*/ 0 h 569287"/>
              <a:gd name="connsiteX4" fmla="*/ 4586747 w 4586747"/>
              <a:gd name="connsiteY4" fmla="*/ 0 h 569287"/>
              <a:gd name="connsiteX5" fmla="*/ 4586747 w 4586747"/>
              <a:gd name="connsiteY5" fmla="*/ 215444 h 569287"/>
              <a:gd name="connsiteX6" fmla="*/ 4586747 w 4586747"/>
              <a:gd name="connsiteY6" fmla="*/ 215444 h 569287"/>
              <a:gd name="connsiteX7" fmla="*/ 4586747 w 4586747"/>
              <a:gd name="connsiteY7" fmla="*/ 307777 h 569287"/>
              <a:gd name="connsiteX8" fmla="*/ 4586747 w 4586747"/>
              <a:gd name="connsiteY8" fmla="*/ 369332 h 569287"/>
              <a:gd name="connsiteX9" fmla="*/ 539544 w 4586747"/>
              <a:gd name="connsiteY9" fmla="*/ 367763 h 569287"/>
              <a:gd name="connsiteX10" fmla="*/ 622288 w 4586747"/>
              <a:gd name="connsiteY10" fmla="*/ 569287 h 569287"/>
              <a:gd name="connsiteX11" fmla="*/ 351502 w 4586747"/>
              <a:gd name="connsiteY11" fmla="*/ 369332 h 569287"/>
              <a:gd name="connsiteX12" fmla="*/ 0 w 4586747"/>
              <a:gd name="connsiteY12" fmla="*/ 369332 h 569287"/>
              <a:gd name="connsiteX13" fmla="*/ 0 w 4586747"/>
              <a:gd name="connsiteY13" fmla="*/ 307777 h 569287"/>
              <a:gd name="connsiteX14" fmla="*/ 0 w 4586747"/>
              <a:gd name="connsiteY14" fmla="*/ 215444 h 569287"/>
              <a:gd name="connsiteX15" fmla="*/ 0 w 4586747"/>
              <a:gd name="connsiteY15" fmla="*/ 215444 h 569287"/>
              <a:gd name="connsiteX16" fmla="*/ 0 w 4586747"/>
              <a:gd name="connsiteY16" fmla="*/ 0 h 569287"/>
              <a:gd name="connsiteX0" fmla="*/ 0 w 4586747"/>
              <a:gd name="connsiteY0" fmla="*/ 0 h 480269"/>
              <a:gd name="connsiteX1" fmla="*/ 764458 w 4586747"/>
              <a:gd name="connsiteY1" fmla="*/ 0 h 480269"/>
              <a:gd name="connsiteX2" fmla="*/ 764458 w 4586747"/>
              <a:gd name="connsiteY2" fmla="*/ 0 h 480269"/>
              <a:gd name="connsiteX3" fmla="*/ 1911145 w 4586747"/>
              <a:gd name="connsiteY3" fmla="*/ 0 h 480269"/>
              <a:gd name="connsiteX4" fmla="*/ 4586747 w 4586747"/>
              <a:gd name="connsiteY4" fmla="*/ 0 h 480269"/>
              <a:gd name="connsiteX5" fmla="*/ 4586747 w 4586747"/>
              <a:gd name="connsiteY5" fmla="*/ 215444 h 480269"/>
              <a:gd name="connsiteX6" fmla="*/ 4586747 w 4586747"/>
              <a:gd name="connsiteY6" fmla="*/ 215444 h 480269"/>
              <a:gd name="connsiteX7" fmla="*/ 4586747 w 4586747"/>
              <a:gd name="connsiteY7" fmla="*/ 307777 h 480269"/>
              <a:gd name="connsiteX8" fmla="*/ 4586747 w 4586747"/>
              <a:gd name="connsiteY8" fmla="*/ 369332 h 480269"/>
              <a:gd name="connsiteX9" fmla="*/ 539544 w 4586747"/>
              <a:gd name="connsiteY9" fmla="*/ 367763 h 480269"/>
              <a:gd name="connsiteX10" fmla="*/ 563490 w 4586747"/>
              <a:gd name="connsiteY10" fmla="*/ 480269 h 480269"/>
              <a:gd name="connsiteX11" fmla="*/ 351502 w 4586747"/>
              <a:gd name="connsiteY11" fmla="*/ 369332 h 480269"/>
              <a:gd name="connsiteX12" fmla="*/ 0 w 4586747"/>
              <a:gd name="connsiteY12" fmla="*/ 369332 h 480269"/>
              <a:gd name="connsiteX13" fmla="*/ 0 w 4586747"/>
              <a:gd name="connsiteY13" fmla="*/ 307777 h 480269"/>
              <a:gd name="connsiteX14" fmla="*/ 0 w 4586747"/>
              <a:gd name="connsiteY14" fmla="*/ 215444 h 480269"/>
              <a:gd name="connsiteX15" fmla="*/ 0 w 4586747"/>
              <a:gd name="connsiteY15" fmla="*/ 215444 h 480269"/>
              <a:gd name="connsiteX16" fmla="*/ 0 w 4586747"/>
              <a:gd name="connsiteY16" fmla="*/ 0 h 48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86747" h="480269">
                <a:moveTo>
                  <a:pt x="0" y="0"/>
                </a:moveTo>
                <a:lnTo>
                  <a:pt x="764458" y="0"/>
                </a:lnTo>
                <a:lnTo>
                  <a:pt x="764458" y="0"/>
                </a:lnTo>
                <a:lnTo>
                  <a:pt x="1911145" y="0"/>
                </a:lnTo>
                <a:lnTo>
                  <a:pt x="4586747" y="0"/>
                </a:lnTo>
                <a:lnTo>
                  <a:pt x="4586747" y="215444"/>
                </a:lnTo>
                <a:lnTo>
                  <a:pt x="4586747" y="215444"/>
                </a:lnTo>
                <a:lnTo>
                  <a:pt x="4586747" y="307777"/>
                </a:lnTo>
                <a:lnTo>
                  <a:pt x="4586747" y="369332"/>
                </a:lnTo>
                <a:lnTo>
                  <a:pt x="539544" y="367763"/>
                </a:lnTo>
                <a:lnTo>
                  <a:pt x="563490" y="480269"/>
                </a:lnTo>
                <a:lnTo>
                  <a:pt x="351502" y="369332"/>
                </a:lnTo>
                <a:lnTo>
                  <a:pt x="0" y="369332"/>
                </a:lnTo>
                <a:lnTo>
                  <a:pt x="0" y="307777"/>
                </a:lnTo>
                <a:lnTo>
                  <a:pt x="0" y="215444"/>
                </a:lnTo>
                <a:lnTo>
                  <a:pt x="0" y="2154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altLang="ja-JP" sz="300" b="1" dirty="0"/>
          </a:p>
          <a:p>
            <a:endParaRPr lang="en-US" altLang="ja-JP" sz="300" b="1" dirty="0"/>
          </a:p>
          <a:p>
            <a:r>
              <a:rPr lang="ja-JP" altLang="en-US" sz="1600" b="1" dirty="0"/>
              <a:t>  特にこんな商品をお待ちしています！</a:t>
            </a:r>
            <a:endParaRPr lang="en-US" altLang="ja-JP" sz="1600" b="1" dirty="0"/>
          </a:p>
          <a:p>
            <a:endParaRPr lang="en-US" altLang="ja-JP" sz="300" b="1" dirty="0"/>
          </a:p>
          <a:p>
            <a:endParaRPr lang="en-US" altLang="ja-JP" sz="300" b="1" dirty="0"/>
          </a:p>
          <a:p>
            <a:endParaRPr lang="en-US" altLang="ja-JP" sz="300" b="1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5396768" y="6930363"/>
            <a:ext cx="2133918" cy="1682951"/>
            <a:chOff x="5396768" y="7152557"/>
            <a:chExt cx="2133918" cy="1682951"/>
          </a:xfrm>
        </p:grpSpPr>
        <p:pic>
          <p:nvPicPr>
            <p:cNvPr id="55" name="図 5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09" t="5108" r="11855" b="-1"/>
            <a:stretch/>
          </p:blipFill>
          <p:spPr>
            <a:xfrm>
              <a:off x="5496640" y="7152557"/>
              <a:ext cx="1874520" cy="1454361"/>
            </a:xfrm>
            <a:prstGeom prst="rect">
              <a:avLst/>
            </a:prstGeom>
          </p:spPr>
        </p:pic>
        <p:sp>
          <p:nvSpPr>
            <p:cNvPr id="61" name="正方形/長方形 60"/>
            <p:cNvSpPr/>
            <p:nvPr/>
          </p:nvSpPr>
          <p:spPr>
            <a:xfrm>
              <a:off x="5396768" y="8620064"/>
              <a:ext cx="213391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800" dirty="0"/>
                <a:t>※</a:t>
              </a:r>
              <a:r>
                <a:rPr lang="ja-JP" altLang="en-US" sz="800" dirty="0"/>
                <a:t>店舗イメージ　日本百貨店とうきょう店</a:t>
              </a: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5473490" y="8677509"/>
            <a:ext cx="1928733" cy="1707939"/>
            <a:chOff x="5473490" y="8916793"/>
            <a:chExt cx="1928733" cy="1707939"/>
          </a:xfrm>
        </p:grpSpPr>
        <p:pic>
          <p:nvPicPr>
            <p:cNvPr id="56" name="図 5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6640" y="8916793"/>
              <a:ext cx="1902953" cy="1493858"/>
            </a:xfrm>
            <a:prstGeom prst="rect">
              <a:avLst/>
            </a:prstGeom>
          </p:spPr>
        </p:pic>
        <p:sp>
          <p:nvSpPr>
            <p:cNvPr id="62" name="正方形/長方形 61"/>
            <p:cNvSpPr/>
            <p:nvPr/>
          </p:nvSpPr>
          <p:spPr>
            <a:xfrm>
              <a:off x="5473490" y="10409288"/>
              <a:ext cx="192873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800" dirty="0">
                  <a:solidFill>
                    <a:srgbClr val="000000"/>
                  </a:solidFill>
                  <a:latin typeface="A1ゴシック M"/>
                </a:rPr>
                <a:t>※</a:t>
              </a:r>
              <a:r>
                <a:rPr lang="ja-JP" altLang="en-US" sz="800" dirty="0">
                  <a:solidFill>
                    <a:srgbClr val="000000"/>
                  </a:solidFill>
                  <a:latin typeface="A1ゴシック M"/>
                </a:rPr>
                <a:t>店舗イメージ　日本百貨店まちだ店</a:t>
              </a:r>
              <a:endParaRPr lang="ja-JP" altLang="en-US" sz="800" i="0" dirty="0">
                <a:solidFill>
                  <a:srgbClr val="000000"/>
                </a:solidFill>
                <a:effectLst/>
                <a:latin typeface="A1ゴシック M"/>
              </a:endParaRPr>
            </a:p>
          </p:txBody>
        </p:sp>
      </p:grpSp>
      <p:pic>
        <p:nvPicPr>
          <p:cNvPr id="2" name="図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827" y="3672426"/>
            <a:ext cx="788527" cy="788527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6433900" y="4382181"/>
            <a:ext cx="8146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b="1" dirty="0"/>
              <a:t>日本百貨店</a:t>
            </a:r>
            <a:r>
              <a:rPr lang="en-US" altLang="ja-JP" sz="800" b="1" dirty="0"/>
              <a:t>HP</a:t>
            </a:r>
            <a:endParaRPr lang="ja-JP" altLang="en-US" sz="8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3281361" y="5596153"/>
            <a:ext cx="4118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/>
              <a:t>（</a:t>
            </a:r>
            <a:r>
              <a:rPr lang="ja-JP" altLang="en-US" b="1" dirty="0"/>
              <a:t>お菓子</a:t>
            </a:r>
            <a:r>
              <a:rPr lang="ja-JP" altLang="en-US" sz="1400" b="1" dirty="0"/>
              <a:t>、</a:t>
            </a:r>
            <a:r>
              <a:rPr lang="ja-JP" altLang="en-US" b="1" dirty="0"/>
              <a:t>ご飯のお供</a:t>
            </a:r>
            <a:r>
              <a:rPr lang="ja-JP" altLang="en-US" sz="1400" b="1" dirty="0"/>
              <a:t>は優先的に募集！）</a:t>
            </a:r>
          </a:p>
        </p:txBody>
      </p:sp>
      <p:sp>
        <p:nvSpPr>
          <p:cNvPr id="60" name="正方形/長方形 59"/>
          <p:cNvSpPr/>
          <p:nvPr/>
        </p:nvSpPr>
        <p:spPr>
          <a:xfrm>
            <a:off x="25184" y="9425854"/>
            <a:ext cx="5602693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/>
              <a:t>・美味しいだけでなく、</a:t>
            </a:r>
            <a:r>
              <a:rPr lang="ja-JP" altLang="en-US" sz="1400" b="1" dirty="0"/>
              <a:t>こだわり・ストーリーで差別化</a:t>
            </a:r>
            <a:r>
              <a:rPr lang="ja-JP" altLang="en-US" sz="1400" dirty="0"/>
              <a:t>できる商品</a:t>
            </a:r>
          </a:p>
          <a:p>
            <a:r>
              <a:rPr lang="ja-JP" altLang="en-US" sz="1400" dirty="0"/>
              <a:t>・</a:t>
            </a:r>
            <a:r>
              <a:rPr lang="ja-JP" altLang="en-US" sz="1400" b="1" dirty="0"/>
              <a:t>地域性</a:t>
            </a:r>
            <a:r>
              <a:rPr lang="ja-JP" altLang="en-US" sz="1400" dirty="0"/>
              <a:t>のある商品で、あまり</a:t>
            </a:r>
            <a:r>
              <a:rPr lang="ja-JP" altLang="en-US" sz="1400" b="1" dirty="0"/>
              <a:t>都内で流通していない</a:t>
            </a:r>
            <a:r>
              <a:rPr lang="ja-JP" altLang="en-US" sz="1400" dirty="0"/>
              <a:t>商品</a:t>
            </a:r>
            <a:endParaRPr lang="en-US" altLang="ja-JP" sz="1400" dirty="0"/>
          </a:p>
          <a:p>
            <a:r>
              <a:rPr lang="ja-JP" altLang="en-US" sz="1400" dirty="0"/>
              <a:t>・</a:t>
            </a:r>
            <a:r>
              <a:rPr lang="ja-JP" altLang="en-US" sz="1400" b="1" dirty="0"/>
              <a:t>個性</a:t>
            </a:r>
            <a:r>
              <a:rPr lang="ja-JP" altLang="en-US" sz="1400" dirty="0"/>
              <a:t>のある商品</a:t>
            </a:r>
          </a:p>
          <a:p>
            <a:r>
              <a:rPr lang="ja-JP" altLang="en-US" sz="1400" dirty="0"/>
              <a:t>・</a:t>
            </a:r>
            <a:r>
              <a:rPr lang="ja-JP" altLang="en-US" sz="1400" b="1" dirty="0"/>
              <a:t>ＰＢ</a:t>
            </a:r>
            <a:r>
              <a:rPr lang="en-US" altLang="ja-JP" sz="1400" b="1" dirty="0"/>
              <a:t>,</a:t>
            </a:r>
            <a:r>
              <a:rPr lang="ja-JP" altLang="en-US" sz="1400" b="1" dirty="0"/>
              <a:t>ＯＥＭ対応</a:t>
            </a:r>
            <a:r>
              <a:rPr lang="ja-JP" altLang="en-US" sz="1400" dirty="0"/>
              <a:t>可能な商品</a:t>
            </a:r>
            <a:endParaRPr lang="en-US" altLang="ja-JP" sz="1400" dirty="0"/>
          </a:p>
          <a:p>
            <a:endParaRPr lang="ja-JP" altLang="en-US" sz="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109079"/>
              </p:ext>
            </p:extLst>
          </p:nvPr>
        </p:nvGraphicFramePr>
        <p:xfrm>
          <a:off x="220306" y="761235"/>
          <a:ext cx="7178008" cy="35551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48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9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㈱日本百貨店との個別商談会</a:t>
                      </a:r>
                      <a:r>
                        <a:rPr kumimoji="1" lang="ja-JP" altLang="en-US" sz="1600" dirty="0"/>
                        <a:t>　</a:t>
                      </a:r>
                      <a:r>
                        <a:rPr kumimoji="1" lang="ja-JP" altLang="en-US" sz="1400" dirty="0"/>
                        <a:t>開催概要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8691" marR="98691" marT="49340" marB="4934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/>
                        <a:t>開催日程</a:t>
                      </a:r>
                      <a:endParaRPr kumimoji="1" lang="ja-JP" altLang="en-US" sz="1100" b="0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/>
                        <a:t>２０２３</a:t>
                      </a:r>
                      <a:r>
                        <a:rPr kumimoji="1" lang="zh-TW" altLang="en-US" sz="1100" dirty="0"/>
                        <a:t>年</a:t>
                      </a:r>
                      <a:r>
                        <a:rPr kumimoji="1" lang="ja-JP" altLang="en-US" sz="1100" dirty="0"/>
                        <a:t>６</a:t>
                      </a:r>
                      <a:r>
                        <a:rPr kumimoji="1" lang="zh-TW" altLang="en-US" sz="1100" dirty="0"/>
                        <a:t>月</a:t>
                      </a:r>
                      <a:r>
                        <a:rPr kumimoji="1" lang="ja-JP" altLang="en-US" sz="1100" dirty="0"/>
                        <a:t>２０</a:t>
                      </a:r>
                      <a:r>
                        <a:rPr kumimoji="1" lang="zh-TW" altLang="en-US" sz="1100" dirty="0"/>
                        <a:t>日</a:t>
                      </a:r>
                      <a:r>
                        <a:rPr kumimoji="1" lang="ja-JP" altLang="en-US" sz="1100" dirty="0"/>
                        <a:t>（火）１０</a:t>
                      </a:r>
                      <a:r>
                        <a:rPr kumimoji="1" lang="zh-TW" altLang="en-US" sz="1100" dirty="0"/>
                        <a:t>時</a:t>
                      </a:r>
                      <a:r>
                        <a:rPr kumimoji="1" lang="ja-JP" altLang="en-US" sz="1100" dirty="0"/>
                        <a:t>００分</a:t>
                      </a:r>
                      <a:r>
                        <a:rPr kumimoji="1" lang="zh-TW" altLang="en-US" sz="1100" dirty="0"/>
                        <a:t>～</a:t>
                      </a:r>
                      <a:r>
                        <a:rPr kumimoji="1" lang="ja-JP" altLang="en-US" sz="1100" dirty="0"/>
                        <a:t>１８</a:t>
                      </a:r>
                      <a:r>
                        <a:rPr kumimoji="1" lang="zh-TW" altLang="en-US" sz="1100" dirty="0"/>
                        <a:t>時</a:t>
                      </a:r>
                      <a:r>
                        <a:rPr kumimoji="1" lang="ja-JP" altLang="en-US" sz="1100" dirty="0"/>
                        <a:t>００分</a:t>
                      </a:r>
                      <a:endParaRPr kumimoji="1" lang="en-US" altLang="zh-TW" sz="1100" dirty="0"/>
                    </a:p>
                    <a:p>
                      <a:r>
                        <a:rPr kumimoji="1" lang="en-US" altLang="ja-JP" sz="900" dirty="0"/>
                        <a:t>※</a:t>
                      </a:r>
                      <a:r>
                        <a:rPr kumimoji="1" lang="ja-JP" altLang="en-US" sz="900" dirty="0"/>
                        <a:t>集合時間は各社により異なります。詳細は開催２週間前迄にメールで連絡します。（事前選考がございます。）</a:t>
                      </a:r>
                      <a:endParaRPr kumimoji="1" lang="en-US" altLang="ja-JP" sz="900" b="0" dirty="0">
                        <a:latin typeface="HGSｺﾞｼｯｸM" panose="020B0600000000000000" pitchFamily="50" charset="-128"/>
                        <a:ea typeface="HGSｺﾞｼｯｸM" panose="020B0600000000000000" pitchFamily="50" charset="-128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8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/>
                        <a:t>会　　場</a:t>
                      </a:r>
                      <a:endParaRPr kumimoji="1" lang="ja-JP" altLang="en-US" sz="1100" b="0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/>
                        <a:t>東京商工会議所会議室（千代田区丸の内３－２－２　丸の内二重橋ビル５階）</a:t>
                      </a:r>
                      <a:endParaRPr kumimoji="1" lang="ja-JP" altLang="en-US" sz="1100" b="0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84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/>
                        <a:t>商談時間</a:t>
                      </a:r>
                      <a:endParaRPr kumimoji="1" lang="ja-JP" altLang="en-US" sz="1100" b="0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/>
                        <a:t>２５分　</a:t>
                      </a:r>
                      <a:endParaRPr kumimoji="1" lang="ja-JP" altLang="en-US" sz="1100" b="0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777886393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/>
                        <a:t>参 加 費</a:t>
                      </a:r>
                      <a:endParaRPr kumimoji="1" lang="ja-JP" altLang="en-US" sz="1100" b="0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/>
                        <a:t>５，０００円（商工会議所会員限定）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/>
                        <a:t>※</a:t>
                      </a:r>
                      <a:r>
                        <a:rPr kumimoji="1" lang="ja-JP" altLang="en-US" sz="900" dirty="0"/>
                        <a:t>申込後、バイヤーとの商談が組まれた時点で 、参加費が発生します。</a:t>
                      </a:r>
                      <a:endParaRPr kumimoji="1" lang="ja-JP" altLang="en-US" sz="900" b="0" dirty="0">
                        <a:latin typeface="+mj-ea"/>
                        <a:ea typeface="+mj-ea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84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/>
                        <a:t>定　　員</a:t>
                      </a:r>
                      <a:endParaRPr kumimoji="1" lang="ja-JP" altLang="en-US" sz="1100" b="0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/>
                        <a:t>４０社　　</a:t>
                      </a:r>
                      <a:r>
                        <a:rPr kumimoji="1" lang="en-US" altLang="ja-JP" sz="1050" u="none" dirty="0"/>
                        <a:t>※</a:t>
                      </a:r>
                      <a:r>
                        <a:rPr kumimoji="1" lang="ja-JP" altLang="en-US" sz="1050" u="none" dirty="0"/>
                        <a:t>バイヤーによる事前選考がございます。</a:t>
                      </a:r>
                      <a:endParaRPr kumimoji="1" lang="ja-JP" altLang="en-US" sz="1050" b="0" u="none" dirty="0">
                        <a:latin typeface="HGSｺﾞｼｯｸM" panose="020B0600000000000000" pitchFamily="50" charset="-128"/>
                        <a:ea typeface="HGSｺﾞｼｯｸM" panose="020B0600000000000000" pitchFamily="50" charset="-128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127741004"/>
                  </a:ext>
                </a:extLst>
              </a:tr>
              <a:tr h="38918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/>
                        <a:t>募集対象</a:t>
                      </a:r>
                      <a:endParaRPr kumimoji="1" lang="ja-JP" altLang="en-US" sz="1100" b="0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/>
                        <a:t>表面の募集カテゴリーに該当する商品を持つ事業者</a:t>
                      </a:r>
                      <a:endParaRPr kumimoji="1" lang="en-US" altLang="ja-JP" sz="1100" dirty="0"/>
                    </a:p>
                    <a:p>
                      <a:r>
                        <a:rPr kumimoji="1" lang="en-US" altLang="ja-JP" sz="900" dirty="0"/>
                        <a:t>※</a:t>
                      </a:r>
                      <a:r>
                        <a:rPr kumimoji="1" lang="ja-JP" altLang="en-US" sz="900" dirty="0"/>
                        <a:t>ご応募時のエントリーシートは大変恐縮ですが、１社につき１商品に限らせていただきます。</a:t>
                      </a:r>
                      <a:r>
                        <a:rPr kumimoji="1" lang="ja-JP" altLang="en-US" sz="1100" dirty="0"/>
                        <a:t>　</a:t>
                      </a:r>
                      <a:endParaRPr kumimoji="1" lang="en-US" altLang="ja-JP" sz="1100" b="0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84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/>
                        <a:t>募集締切</a:t>
                      </a:r>
                      <a:endParaRPr kumimoji="1" lang="ja-JP" altLang="en-US" sz="1100" b="0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solidFill>
                            <a:srgbClr val="FF0000"/>
                          </a:solidFill>
                        </a:rPr>
                        <a:t>２０２３年４月２４日（月）正午</a:t>
                      </a:r>
                      <a:endParaRPr kumimoji="1" lang="en-US" altLang="ja-JP" sz="1100" b="1" dirty="0">
                        <a:solidFill>
                          <a:srgbClr val="FF0000"/>
                        </a:solidFill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351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/>
                        <a:t>お申込み</a:t>
                      </a:r>
                      <a:endParaRPr kumimoji="1" lang="ja-JP" altLang="en-US" sz="1100" b="0" dirty="0">
                        <a:latin typeface="HGｺﾞｼｯｸE" panose="020B0909000000000000" pitchFamily="49" charset="-128"/>
                        <a:ea typeface="HGｺﾞｼｯｸE" panose="020B0909000000000000" pitchFamily="49" charset="-128"/>
                      </a:endParaRPr>
                    </a:p>
                  </a:txBody>
                  <a:tcPr marL="98691" marR="98691" marT="49340" marB="4934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u="none" dirty="0"/>
                        <a:t>下記申し込み欄に必要事項を記入のうえ、お申込み下さい。</a:t>
                      </a:r>
                      <a:endParaRPr kumimoji="1" lang="en-US" altLang="ja-JP" sz="1100" u="none" dirty="0"/>
                    </a:p>
                    <a:p>
                      <a:r>
                        <a:rPr kumimoji="1" lang="ja-JP" altLang="en-US" sz="1050" u="none" dirty="0"/>
                        <a:t>申込締切後、</a:t>
                      </a:r>
                      <a:r>
                        <a:rPr kumimoji="1" lang="ja-JP" altLang="en-US" sz="1050" u="sng" dirty="0"/>
                        <a:t>株式会社日本百貨店のバイヤーによる選考を実施いたします。</a:t>
                      </a:r>
                      <a:r>
                        <a:rPr kumimoji="1" lang="ja-JP" altLang="en-US" sz="1050" u="none" dirty="0"/>
                        <a:t>選考後、</a:t>
                      </a:r>
                      <a:r>
                        <a:rPr kumimoji="1" lang="ja-JP" altLang="en-US" sz="1050" dirty="0"/>
                        <a:t>ご商談いただける場合には、東京商工会議所から商談会の２週間前を目安に商談スケジュール及び参加費のお振込み先をメールでご案内いたします。</a:t>
                      </a:r>
                      <a:endParaRPr kumimoji="1" lang="en-US" altLang="ja-JP" sz="1050" dirty="0"/>
                    </a:p>
                    <a:p>
                      <a:r>
                        <a:rPr kumimoji="1" lang="ja-JP" altLang="en-US" sz="1050" dirty="0"/>
                        <a:t>商談対象外の場合は、誠に恐縮ですが、次回以降の機会をご活用ください。</a:t>
                      </a:r>
                      <a:endParaRPr kumimoji="1" lang="ja-JP" altLang="en-US" sz="1050" b="0" dirty="0">
                        <a:latin typeface="HGSｺﾞｼｯｸM" panose="020B0600000000000000" pitchFamily="50" charset="-128"/>
                        <a:ea typeface="HGSｺﾞｼｯｸM" panose="020B0600000000000000" pitchFamily="50" charset="-128"/>
                      </a:endParaRPr>
                    </a:p>
                  </a:txBody>
                  <a:tcPr marL="98691" marR="98691" marT="49340" marB="4934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正方形/長方形 8"/>
          <p:cNvSpPr/>
          <p:nvPr/>
        </p:nvSpPr>
        <p:spPr>
          <a:xfrm>
            <a:off x="148787" y="4241391"/>
            <a:ext cx="7490400" cy="79351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◆商談会当日は、会社案内やサンプル、商品パンフレットをご持参ください。</a:t>
            </a:r>
            <a:endParaRPr kumimoji="1"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◆会場内外問わず、調理行為、危険物の持ち込みは出来ません。</a:t>
            </a:r>
            <a:endParaRPr kumimoji="1"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◆本商談会を契機に発生した取引等に関するトラブル・損害について、東京商工会議所は一切責任を負いかねますので、</a:t>
            </a:r>
            <a:endParaRPr kumimoji="1"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ご了承のうえお申し込みください。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7888" y="4945738"/>
            <a:ext cx="1282075" cy="415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申込書</a:t>
            </a:r>
            <a:r>
              <a:rPr kumimoji="1"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kumimoji="1" lang="ja-JP" altLang="en-US" sz="1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204299" y="4729919"/>
            <a:ext cx="5950304" cy="811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申し込みの際にご提供いただいたお客様の情報は、当会議所のほか、主催の東京商工会議所、㈱日本百貨店と共有のうえ当該イベントの申込受付の管理、運営上の管理に利用するほか、東京商工会議所が主催する各種事業のご案内（ＤＭ及びＦＡＸ）のために利用させていただきます。今後、ご案内が不要の場合にはお知らせください。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06" y="5366724"/>
            <a:ext cx="7178008" cy="4773582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256121" y="10102399"/>
            <a:ext cx="7404635" cy="692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＜申込み先＞京都商工会議所　</a:t>
            </a:r>
            <a:r>
              <a:rPr lang="ja-JP" altLang="en-US" sz="1050">
                <a:solidFill>
                  <a:srgbClr val="FF0000"/>
                </a:solidFill>
                <a:latin typeface="+mn-ea"/>
              </a:rPr>
              <a:t>産業振興部 知恵産業推進課（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担当</a:t>
            </a:r>
            <a:r>
              <a:rPr lang="ja-JP" altLang="en-US" sz="1050">
                <a:solidFill>
                  <a:srgbClr val="FF0000"/>
                </a:solidFill>
                <a:latin typeface="+mn-ea"/>
              </a:rPr>
              <a:t>：七村・福地・梅垣）  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  <a:p>
            <a:pPr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TEL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：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075-341‐9781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　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E-mail: </a:t>
            </a:r>
            <a:r>
              <a:rPr lang="en-US" altLang="ja-JP" sz="1050" dirty="0">
                <a:solidFill>
                  <a:srgbClr val="FF0000"/>
                </a:solidFill>
                <a:latin typeface="+mn-ea"/>
                <a:hlinkClick r:id="rId3"/>
              </a:rPr>
              <a:t>bmpj@kyo.or.jp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  <a:p>
            <a:pPr>
              <a:defRPr/>
            </a:pP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＜事業運営＞東京商工会議所　ビジネス交流センター　</a:t>
            </a:r>
            <a:r>
              <a:rPr lang="en-US" altLang="ja-JP" sz="900" dirty="0">
                <a:solidFill>
                  <a:schemeClr val="tx1"/>
                </a:solidFill>
                <a:latin typeface="+mn-ea"/>
              </a:rPr>
              <a:t>TEL</a:t>
            </a: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： </a:t>
            </a:r>
            <a:r>
              <a:rPr lang="en-US" altLang="ja-JP" sz="900" dirty="0">
                <a:solidFill>
                  <a:schemeClr val="tx1"/>
                </a:solidFill>
                <a:latin typeface="+mn-ea"/>
              </a:rPr>
              <a:t>03-3283-7804</a:t>
            </a: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　</a:t>
            </a:r>
            <a:r>
              <a:rPr lang="en-US" altLang="ja-JP" sz="900" dirty="0">
                <a:solidFill>
                  <a:schemeClr val="tx1"/>
                </a:solidFill>
                <a:latin typeface="+mn-ea"/>
              </a:rPr>
              <a:t>E-mail: bizkoryu@tokyo-cci.or.jp</a:t>
            </a:r>
            <a:endParaRPr lang="ja-JP" altLang="en-US" sz="9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15475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1683</TotalTime>
  <Words>727</Words>
  <Application>Microsoft Office PowerPoint</Application>
  <PresentationFormat>ユーザー設定</PresentationFormat>
  <Paragraphs>65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A1ゴシック M</vt:lpstr>
      <vt:lpstr>HGPｺﾞｼｯｸE</vt:lpstr>
      <vt:lpstr>HGSｺﾞｼｯｸM</vt:lpstr>
      <vt:lpstr>HGｺﾞｼｯｸE</vt:lpstr>
      <vt:lpstr>メイリオ</vt:lpstr>
      <vt:lpstr>游ゴシック</vt:lpstr>
      <vt:lpstr>Arial</vt:lpstr>
      <vt:lpstr>Calibri</vt:lpstr>
      <vt:lpstr>Office テーマ</vt:lpstr>
      <vt:lpstr>デザインの設定</vt:lpstr>
      <vt:lpstr>1_デザインの設定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個別商談会</dc:title>
  <dc:creator>廣嶋 祐子</dc:creator>
  <cp:lastModifiedBy>七村 諒平</cp:lastModifiedBy>
  <cp:revision>333</cp:revision>
  <cp:lastPrinted>2023-02-27T07:20:41Z</cp:lastPrinted>
  <dcterms:created xsi:type="dcterms:W3CDTF">2019-10-15T07:51:00Z</dcterms:created>
  <dcterms:modified xsi:type="dcterms:W3CDTF">2023-04-11T02:06:11Z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0x01010004513DA450D7334EA7CC9E698A1C49B1</vt:lpwstr>
  </property>
  <property fmtid="{D5CDD505-2E9C-101B-9397-08002B2CF9AE}" pid="3" name="KSOProductBuildVer">
    <vt:lpwstr>1041-11.8.2.8500</vt:lpwstr>
  </property>
</Properties>
</file>