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2"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30"/>
    <a:srgbClr val="67AF28"/>
    <a:srgbClr val="003399"/>
    <a:srgbClr val="CC0000"/>
    <a:srgbClr val="D22C25"/>
    <a:srgbClr val="FFCCFF"/>
    <a:srgbClr val="EAEAEA"/>
    <a:srgbClr val="CCCCFF"/>
    <a:srgbClr val="A5002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3"/>
    <p:restoredTop sz="96391" autoAdjust="0"/>
  </p:normalViewPr>
  <p:slideViewPr>
    <p:cSldViewPr snapToGrid="0" snapToObjects="1">
      <p:cViewPr>
        <p:scale>
          <a:sx n="90" d="100"/>
          <a:sy n="90" d="100"/>
        </p:scale>
        <p:origin x="595" y="53"/>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8693"/>
          </a:xfrm>
          <a:prstGeom prst="rect">
            <a:avLst/>
          </a:prstGeom>
        </p:spPr>
        <p:txBody>
          <a:bodyPr vert="horz" lIns="93345" tIns="46674" rIns="93345" bIns="466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3"/>
            <a:ext cx="2949787" cy="498693"/>
          </a:xfrm>
          <a:prstGeom prst="rect">
            <a:avLst/>
          </a:prstGeom>
        </p:spPr>
        <p:txBody>
          <a:bodyPr vert="horz" lIns="93345" tIns="46674" rIns="93345" bIns="46674" rtlCol="0"/>
          <a:lstStyle>
            <a:lvl1pPr algn="r">
              <a:defRPr sz="1200"/>
            </a:lvl1pPr>
          </a:lstStyle>
          <a:p>
            <a:fld id="{EFDF23AA-BDED-6748-8FB1-D76B428F0567}"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2217738" y="1241425"/>
            <a:ext cx="2371725" cy="3355975"/>
          </a:xfrm>
          <a:prstGeom prst="rect">
            <a:avLst/>
          </a:prstGeom>
          <a:noFill/>
          <a:ln w="12700">
            <a:solidFill>
              <a:prstClr val="black"/>
            </a:solidFill>
          </a:ln>
        </p:spPr>
        <p:txBody>
          <a:bodyPr vert="horz" lIns="93345" tIns="46674" rIns="93345" bIns="4667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3345" tIns="46674" rIns="93345" bIns="466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3345" tIns="46674" rIns="93345" bIns="466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3345" tIns="46674" rIns="93345" bIns="46674"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4794874" y="7353302"/>
            <a:ext cx="1563895" cy="210454"/>
            <a:chOff x="2911123" y="7029231"/>
            <a:chExt cx="1563895" cy="210454"/>
          </a:xfrm>
        </p:grpSpPr>
        <p:cxnSp>
          <p:nvCxnSpPr>
            <p:cNvPr id="48" name="直線コネクタ 47"/>
            <p:cNvCxnSpPr/>
            <p:nvPr/>
          </p:nvCxnSpPr>
          <p:spPr>
            <a:xfrm>
              <a:off x="2911123" y="7029231"/>
              <a:ext cx="246451" cy="2104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157574" y="7239685"/>
              <a:ext cx="131744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2049932" y="8051556"/>
            <a:ext cx="1658084" cy="213562"/>
            <a:chOff x="2029302" y="5871559"/>
            <a:chExt cx="1658084" cy="213562"/>
          </a:xfrm>
        </p:grpSpPr>
        <p:cxnSp>
          <p:nvCxnSpPr>
            <p:cNvPr id="59" name="直線コネクタ 58"/>
            <p:cNvCxnSpPr/>
            <p:nvPr/>
          </p:nvCxnSpPr>
          <p:spPr>
            <a:xfrm flipH="1">
              <a:off x="3422073" y="5871559"/>
              <a:ext cx="265313" cy="2135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2029302" y="6085121"/>
              <a:ext cx="139277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1239581" y="6006050"/>
            <a:ext cx="1352891" cy="161707"/>
            <a:chOff x="2029302" y="5871559"/>
            <a:chExt cx="1658084" cy="213562"/>
          </a:xfrm>
        </p:grpSpPr>
        <p:cxnSp>
          <p:nvCxnSpPr>
            <p:cNvPr id="40" name="直線コネクタ 39"/>
            <p:cNvCxnSpPr/>
            <p:nvPr/>
          </p:nvCxnSpPr>
          <p:spPr>
            <a:xfrm flipH="1">
              <a:off x="3422073" y="5871559"/>
              <a:ext cx="265313" cy="2135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2029302" y="6085121"/>
              <a:ext cx="139277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228217" y="583079"/>
            <a:ext cx="7068170" cy="1788595"/>
            <a:chOff x="79118" y="583079"/>
            <a:chExt cx="7329833" cy="1788595"/>
          </a:xfrm>
        </p:grpSpPr>
        <p:sp>
          <p:nvSpPr>
            <p:cNvPr id="3" name="平行四辺形 2"/>
            <p:cNvSpPr/>
            <p:nvPr/>
          </p:nvSpPr>
          <p:spPr>
            <a:xfrm>
              <a:off x="79118" y="894622"/>
              <a:ext cx="7329833" cy="1356912"/>
            </a:xfrm>
            <a:prstGeom prst="parallelogram">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6169" r="10868" b="8358"/>
            <a:stretch/>
          </p:blipFill>
          <p:spPr>
            <a:xfrm>
              <a:off x="496702" y="953700"/>
              <a:ext cx="2005469" cy="777794"/>
            </a:xfrm>
            <a:prstGeom prst="rect">
              <a:avLst/>
            </a:prstGeom>
          </p:spPr>
        </p:pic>
        <p:sp>
          <p:nvSpPr>
            <p:cNvPr id="9" name="正方形/長方形 8"/>
            <p:cNvSpPr/>
            <p:nvPr/>
          </p:nvSpPr>
          <p:spPr bwMode="white">
            <a:xfrm>
              <a:off x="2656202" y="583079"/>
              <a:ext cx="4590059" cy="178859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en-US" altLang="ja-JP" sz="2000" b="1" dirty="0">
                <a:solidFill>
                  <a:schemeClr val="tx1"/>
                </a:solidFill>
              </a:endParaRPr>
            </a:p>
            <a:p>
              <a:pPr>
                <a:defRPr/>
              </a:pPr>
              <a:r>
                <a:rPr lang="ja-JP" altLang="en-US" sz="2000" dirty="0">
                  <a:solidFill>
                    <a:schemeClr val="tx1"/>
                  </a:solidFill>
                  <a:latin typeface="+mn-ea"/>
                </a:rPr>
                <a:t>東商バイヤーズミーティング</a:t>
              </a:r>
              <a:endParaRPr lang="en-US" altLang="ja-JP" sz="2000" dirty="0">
                <a:solidFill>
                  <a:schemeClr val="tx1"/>
                </a:solidFill>
                <a:latin typeface="+mn-ea"/>
              </a:endParaRPr>
            </a:p>
            <a:p>
              <a:pPr>
                <a:defRPr/>
              </a:pPr>
              <a:endParaRPr lang="en-US" altLang="ja-JP" sz="1000" dirty="0">
                <a:solidFill>
                  <a:schemeClr val="tx1"/>
                </a:solidFill>
                <a:latin typeface="+mn-ea"/>
              </a:endParaRPr>
            </a:p>
            <a:p>
              <a:pPr>
                <a:defRPr/>
              </a:pPr>
              <a:r>
                <a:rPr lang="en-US" altLang="ja-JP" sz="2500" b="1" dirty="0">
                  <a:solidFill>
                    <a:schemeClr val="tx1"/>
                  </a:solidFill>
                  <a:latin typeface="+mn-ea"/>
                </a:rPr>
                <a:t>JR</a:t>
              </a:r>
              <a:r>
                <a:rPr lang="ja-JP" altLang="en-US" sz="2500" b="1" dirty="0">
                  <a:solidFill>
                    <a:schemeClr val="tx1"/>
                  </a:solidFill>
                  <a:latin typeface="+mn-ea"/>
                </a:rPr>
                <a:t>東日本クロスステーション</a:t>
              </a:r>
              <a:endParaRPr lang="en-US" altLang="ja-JP" sz="2500" b="1" dirty="0">
                <a:solidFill>
                  <a:schemeClr val="tx1"/>
                </a:solidFill>
                <a:latin typeface="+mn-ea"/>
              </a:endParaRPr>
            </a:p>
            <a:p>
              <a:pPr>
                <a:defRPr/>
              </a:pPr>
              <a:r>
                <a:rPr lang="ja-JP" altLang="en-US" sz="2500" b="1" dirty="0">
                  <a:solidFill>
                    <a:schemeClr val="tx1"/>
                  </a:solidFill>
                  <a:latin typeface="+mn-ea"/>
                </a:rPr>
                <a:t>　　　　　との個別商談会　</a:t>
              </a:r>
              <a:endParaRPr lang="ja-JP" altLang="en-US" sz="2500" b="1" dirty="0">
                <a:solidFill>
                  <a:schemeClr val="tx1"/>
                </a:solidFill>
                <a:effectLst>
                  <a:outerShdw blurRad="38100" dist="38100" dir="2700000" algn="tl">
                    <a:srgbClr val="000000">
                      <a:alpha val="43137"/>
                    </a:srgbClr>
                  </a:outerShdw>
                  <a:reflection endPos="0" dist="50800" dir="5400000" sy="-100000" algn="bl" rotWithShape="0"/>
                </a:effectLst>
                <a:latin typeface="+mn-ea"/>
              </a:endParaRPr>
            </a:p>
          </p:txBody>
        </p:sp>
      </p:grpSp>
      <p:sp>
        <p:nvSpPr>
          <p:cNvPr id="11" name="テキスト ボックス 1"/>
          <p:cNvSpPr txBox="1">
            <a:spLocks noChangeArrowheads="1"/>
          </p:cNvSpPr>
          <p:nvPr/>
        </p:nvSpPr>
        <p:spPr bwMode="auto">
          <a:xfrm>
            <a:off x="2231509" y="86958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sz="2400" dirty="0">
              <a:latin typeface="HGPｺﾞｼｯｸE" panose="020B0900000000000000" pitchFamily="50" charset="-128"/>
              <a:ea typeface="HGPｺﾞｼｯｸE" panose="020B0900000000000000" pitchFamily="50" charset="-128"/>
            </a:endParaRPr>
          </a:p>
        </p:txBody>
      </p:sp>
      <p:grpSp>
        <p:nvGrpSpPr>
          <p:cNvPr id="12" name="グループ化 11"/>
          <p:cNvGrpSpPr/>
          <p:nvPr/>
        </p:nvGrpSpPr>
        <p:grpSpPr>
          <a:xfrm>
            <a:off x="408117" y="3201016"/>
            <a:ext cx="6550241" cy="758100"/>
            <a:chOff x="306202" y="2985080"/>
            <a:chExt cx="6550241" cy="758100"/>
          </a:xfrm>
        </p:grpSpPr>
        <p:sp>
          <p:nvSpPr>
            <p:cNvPr id="14" name="テキスト ボックス 37"/>
            <p:cNvSpPr txBox="1">
              <a:spLocks noChangeArrowheads="1"/>
            </p:cNvSpPr>
            <p:nvPr/>
          </p:nvSpPr>
          <p:spPr bwMode="auto">
            <a:xfrm>
              <a:off x="306203" y="3343070"/>
              <a:ext cx="6550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solidFill>
                    <a:srgbClr val="00B050"/>
                  </a:solidFill>
                  <a:latin typeface="HGPｺﾞｼｯｸE" panose="020B0900000000000000" pitchFamily="50" charset="-128"/>
                  <a:ea typeface="HGPｺﾞｼｯｸE" panose="020B0900000000000000" pitchFamily="50" charset="-128"/>
                  <a:cs typeface="メイリオ" panose="020B0604030504040204" pitchFamily="34" charset="-128"/>
                </a:rPr>
                <a:t>会　場</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東京商工会議所　会議室　</a:t>
              </a:r>
              <a:r>
                <a:rPr lang="ja-JP" altLang="en-US" sz="1800" dirty="0">
                  <a:latin typeface="HGPｺﾞｼｯｸE" panose="020B0900000000000000" pitchFamily="50" charset="-128"/>
                  <a:ea typeface="HGPｺﾞｼｯｸE" panose="020B0900000000000000" pitchFamily="50" charset="-128"/>
                  <a:cs typeface="メイリオ" panose="020B0604030504040204" pitchFamily="34" charset="-128"/>
                </a:rPr>
                <a:t>（</a:t>
              </a:r>
              <a:r>
                <a:rPr lang="en-US" altLang="ja-JP" sz="1800" dirty="0">
                  <a:latin typeface="HGPｺﾞｼｯｸE" panose="020B0900000000000000" pitchFamily="50" charset="-128"/>
                  <a:ea typeface="HGPｺﾞｼｯｸE" panose="020B0900000000000000" pitchFamily="50" charset="-128"/>
                  <a:cs typeface="メイリオ" panose="020B0604030504040204" pitchFamily="34" charset="-128"/>
                </a:rPr>
                <a:t>※</a:t>
              </a:r>
              <a:r>
                <a:rPr lang="ja-JP" altLang="en-US" sz="1800" dirty="0">
                  <a:latin typeface="HGPｺﾞｼｯｸE" panose="020B0900000000000000" pitchFamily="50" charset="-128"/>
                  <a:ea typeface="HGPｺﾞｼｯｸE" panose="020B0900000000000000" pitchFamily="50" charset="-128"/>
                  <a:cs typeface="メイリオ" panose="020B0604030504040204" pitchFamily="34" charset="-128"/>
                </a:rPr>
                <a:t>会場での対面式）</a:t>
              </a:r>
              <a:endParaRPr lang="en-US" altLang="ja-JP" sz="1800" dirty="0">
                <a:latin typeface="HGPｺﾞｼｯｸE" panose="020B0900000000000000" pitchFamily="50" charset="-128"/>
                <a:ea typeface="HGPｺﾞｼｯｸE" panose="020B0900000000000000" pitchFamily="50" charset="-128"/>
                <a:cs typeface="メイリオ" panose="020B0604030504040204" pitchFamily="34" charset="-128"/>
              </a:endParaRPr>
            </a:p>
          </p:txBody>
        </p:sp>
        <p:sp>
          <p:nvSpPr>
            <p:cNvPr id="25" name="テキスト ボックス 37"/>
            <p:cNvSpPr txBox="1">
              <a:spLocks noChangeArrowheads="1"/>
            </p:cNvSpPr>
            <p:nvPr/>
          </p:nvSpPr>
          <p:spPr bwMode="auto">
            <a:xfrm>
              <a:off x="306202" y="2985080"/>
              <a:ext cx="6194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solidFill>
                    <a:srgbClr val="00B050"/>
                  </a:solidFill>
                  <a:latin typeface="HGPｺﾞｼｯｸE" panose="020B0900000000000000" pitchFamily="50" charset="-128"/>
                  <a:ea typeface="HGPｺﾞｼｯｸE" panose="020B0900000000000000" pitchFamily="50" charset="-128"/>
                  <a:cs typeface="メイリオ" panose="020B0604030504040204" pitchFamily="34" charset="-128"/>
                </a:rPr>
                <a:t>開催日時</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２０２３年３月２３日（木）１０：００～１７：００</a:t>
              </a:r>
              <a:endParaRPr lang="en-US" altLang="ja-JP" sz="2000" dirty="0">
                <a:latin typeface="HGPｺﾞｼｯｸE" panose="020B0900000000000000" pitchFamily="50" charset="-128"/>
                <a:ea typeface="HGPｺﾞｼｯｸE" panose="020B0900000000000000" pitchFamily="50" charset="-128"/>
                <a:cs typeface="メイリオ" panose="020B0604030504040204" pitchFamily="34" charset="-128"/>
              </a:endParaRPr>
            </a:p>
          </p:txBody>
        </p:sp>
      </p:grpSp>
      <p:sp>
        <p:nvSpPr>
          <p:cNvPr id="19" name="正方形/長方形 18"/>
          <p:cNvSpPr/>
          <p:nvPr/>
        </p:nvSpPr>
        <p:spPr>
          <a:xfrm>
            <a:off x="159503" y="2337908"/>
            <a:ext cx="1554483" cy="815608"/>
          </a:xfrm>
          <a:prstGeom prst="rect">
            <a:avLst/>
          </a:prstGeom>
        </p:spPr>
        <p:txBody>
          <a:bodyPr wrap="square">
            <a:spAutoFit/>
          </a:bodyPr>
          <a:lstStyle/>
          <a:p>
            <a:endParaRPr kumimoji="1" lang="en-US" altLang="ja-JP" sz="1100" b="1" dirty="0">
              <a:latin typeface="+mn-ea"/>
            </a:endParaRPr>
          </a:p>
          <a:p>
            <a:r>
              <a:rPr kumimoji="1" lang="en-US" altLang="ja-JP" sz="1100" b="1" dirty="0">
                <a:latin typeface="+mn-ea"/>
              </a:rPr>
              <a:t>JR</a:t>
            </a:r>
            <a:r>
              <a:rPr kumimoji="1" lang="ja-JP" altLang="en-US" sz="1100" b="1" dirty="0">
                <a:latin typeface="+mn-ea"/>
              </a:rPr>
              <a:t>東日本</a:t>
            </a:r>
            <a:endParaRPr kumimoji="1" lang="en-US" altLang="ja-JP" sz="1100" b="1" dirty="0">
              <a:latin typeface="+mn-ea"/>
            </a:endParaRPr>
          </a:p>
          <a:p>
            <a:r>
              <a:rPr kumimoji="1" lang="ja-JP" altLang="en-US" sz="1100" b="1" dirty="0">
                <a:latin typeface="+mn-ea"/>
              </a:rPr>
              <a:t>クロスステーション</a:t>
            </a:r>
            <a:endParaRPr kumimoji="1" lang="en-US" altLang="ja-JP" sz="1100" b="1" dirty="0">
              <a:latin typeface="+mn-ea"/>
            </a:endParaRPr>
          </a:p>
          <a:p>
            <a:r>
              <a:rPr kumimoji="1" lang="en-US" altLang="ja-JP" sz="1400" b="1" dirty="0">
                <a:latin typeface="+mn-ea"/>
              </a:rPr>
              <a:t>         </a:t>
            </a:r>
            <a:r>
              <a:rPr kumimoji="1" lang="ja-JP" altLang="en-US" sz="1100" dirty="0">
                <a:latin typeface="+mn-ea"/>
              </a:rPr>
              <a:t>とは</a:t>
            </a:r>
            <a:r>
              <a:rPr kumimoji="1" lang="en-US" altLang="ja-JP" sz="1100" dirty="0">
                <a:latin typeface="+mn-ea"/>
              </a:rPr>
              <a:t>…</a:t>
            </a:r>
          </a:p>
        </p:txBody>
      </p:sp>
      <p:sp>
        <p:nvSpPr>
          <p:cNvPr id="38" name="正方形/長方形 37"/>
          <p:cNvSpPr/>
          <p:nvPr/>
        </p:nvSpPr>
        <p:spPr>
          <a:xfrm>
            <a:off x="1415860" y="2319825"/>
            <a:ext cx="5877198" cy="938719"/>
          </a:xfrm>
          <a:prstGeom prst="rect">
            <a:avLst/>
          </a:prstGeom>
        </p:spPr>
        <p:txBody>
          <a:bodyPr wrap="square">
            <a:spAutoFit/>
          </a:bodyPr>
          <a:lstStyle/>
          <a:p>
            <a:r>
              <a:rPr kumimoji="1" lang="ja-JP" altLang="en-US" sz="1100" dirty="0">
                <a:latin typeface="+mn-ea"/>
              </a:rPr>
              <a:t>・コンビニ「</a:t>
            </a:r>
            <a:r>
              <a:rPr kumimoji="1" lang="en-US" altLang="ja-JP" sz="1100" dirty="0" err="1">
                <a:latin typeface="+mn-ea"/>
              </a:rPr>
              <a:t>NewDays</a:t>
            </a:r>
            <a:r>
              <a:rPr kumimoji="1" lang="ja-JP" altLang="en-US" sz="1100" dirty="0">
                <a:latin typeface="+mn-ea"/>
              </a:rPr>
              <a:t>」や土産・弁当を扱う「</a:t>
            </a:r>
            <a:r>
              <a:rPr kumimoji="1" lang="en-US" altLang="ja-JP" sz="1100" dirty="0">
                <a:latin typeface="+mn-ea"/>
              </a:rPr>
              <a:t>HANAGATAYA</a:t>
            </a:r>
            <a:r>
              <a:rPr kumimoji="1" lang="ja-JP" altLang="en-US" sz="1100" dirty="0">
                <a:latin typeface="+mn-ea"/>
              </a:rPr>
              <a:t>」などの小売事業</a:t>
            </a:r>
            <a:endParaRPr kumimoji="1" lang="en-US" altLang="ja-JP" sz="1100" dirty="0">
              <a:latin typeface="+mn-ea"/>
            </a:endParaRPr>
          </a:p>
          <a:p>
            <a:r>
              <a:rPr kumimoji="1" lang="ja-JP" altLang="en-US" sz="1100" dirty="0">
                <a:latin typeface="+mn-ea"/>
              </a:rPr>
              <a:t>・「</a:t>
            </a:r>
            <a:r>
              <a:rPr kumimoji="1" lang="en-US" altLang="ja-JP" sz="1100" dirty="0">
                <a:latin typeface="+mn-ea"/>
              </a:rPr>
              <a:t>BECK‘S COFFEE SHOP</a:t>
            </a:r>
            <a:r>
              <a:rPr kumimoji="1" lang="ja-JP" altLang="en-US" sz="1100" dirty="0">
                <a:latin typeface="+mn-ea"/>
              </a:rPr>
              <a:t>」や「いろり庵きらく」などの飲食事業</a:t>
            </a:r>
            <a:endParaRPr kumimoji="1" lang="en-US" altLang="ja-JP" sz="1100" dirty="0">
              <a:latin typeface="+mn-ea"/>
            </a:endParaRPr>
          </a:p>
          <a:p>
            <a:r>
              <a:rPr kumimoji="1" lang="ja-JP" altLang="en-US" sz="1100" dirty="0">
                <a:latin typeface="+mn-ea"/>
              </a:rPr>
              <a:t>・「</a:t>
            </a:r>
            <a:r>
              <a:rPr kumimoji="1" lang="en-US" altLang="ja-JP" sz="1100" dirty="0" err="1">
                <a:latin typeface="+mn-ea"/>
              </a:rPr>
              <a:t>acure</a:t>
            </a:r>
            <a:r>
              <a:rPr kumimoji="1" lang="ja-JP" altLang="en-US" sz="1100" dirty="0">
                <a:latin typeface="+mn-ea"/>
              </a:rPr>
              <a:t>」ブランドとしての自動販売機事業や飲料商品開発事業</a:t>
            </a:r>
            <a:endParaRPr kumimoji="1" lang="en-US" altLang="ja-JP" sz="1100" dirty="0">
              <a:latin typeface="+mn-ea"/>
            </a:endParaRPr>
          </a:p>
          <a:p>
            <a:r>
              <a:rPr kumimoji="1" lang="ja-JP" altLang="en-US" sz="1100" dirty="0">
                <a:latin typeface="+mn-ea"/>
              </a:rPr>
              <a:t>・「</a:t>
            </a:r>
            <a:r>
              <a:rPr kumimoji="1" lang="en-US" altLang="ja-JP" sz="1100" dirty="0" err="1">
                <a:latin typeface="+mn-ea"/>
              </a:rPr>
              <a:t>ecute</a:t>
            </a:r>
            <a:r>
              <a:rPr kumimoji="1" lang="ja-JP" altLang="en-US" sz="1100" dirty="0">
                <a:latin typeface="+mn-ea"/>
              </a:rPr>
              <a:t>」「</a:t>
            </a:r>
            <a:r>
              <a:rPr kumimoji="1" lang="en-US" altLang="ja-JP" sz="1100" dirty="0">
                <a:latin typeface="+mn-ea"/>
              </a:rPr>
              <a:t>GRANSTA</a:t>
            </a:r>
            <a:r>
              <a:rPr kumimoji="1" lang="ja-JP" altLang="en-US" sz="1100" dirty="0">
                <a:latin typeface="+mn-ea"/>
              </a:rPr>
              <a:t>」などのエキナカ商業施設運営事業</a:t>
            </a:r>
            <a:endParaRPr kumimoji="1" lang="en-US" altLang="ja-JP" sz="1100" dirty="0">
              <a:latin typeface="+mn-ea"/>
            </a:endParaRPr>
          </a:p>
          <a:p>
            <a:r>
              <a:rPr kumimoji="1" lang="ja-JP" altLang="en-US" sz="1100" dirty="0">
                <a:latin typeface="+mn-ea"/>
              </a:rPr>
              <a:t>４つの事業を柱に、エキナカから新しい商品やサービスを展開しています。</a:t>
            </a:r>
            <a:endParaRPr lang="ja-JP" altLang="en-US" sz="1100" dirty="0"/>
          </a:p>
        </p:txBody>
      </p:sp>
      <p:sp>
        <p:nvSpPr>
          <p:cNvPr id="46" name="正方形/長方形 45"/>
          <p:cNvSpPr/>
          <p:nvPr/>
        </p:nvSpPr>
        <p:spPr>
          <a:xfrm>
            <a:off x="439457" y="9680772"/>
            <a:ext cx="7247204" cy="984885"/>
          </a:xfrm>
          <a:prstGeom prst="rect">
            <a:avLst/>
          </a:prstGeom>
        </p:spPr>
        <p:txBody>
          <a:bodyPr wrap="square">
            <a:spAutoFit/>
          </a:bodyPr>
          <a:lstStyle/>
          <a:p>
            <a:pPr>
              <a:spcAft>
                <a:spcPts val="600"/>
              </a:spcAft>
            </a:pPr>
            <a:r>
              <a:rPr lang="ja-JP" altLang="en-US" sz="1050" dirty="0"/>
              <a:t>下記項目のいずれも満たす事業者様のご応募をお待ちしております。</a:t>
            </a:r>
            <a:endParaRPr lang="en-US" altLang="ja-JP" sz="1050" dirty="0"/>
          </a:p>
          <a:p>
            <a:r>
              <a:rPr lang="ja-JP" altLang="en-US" sz="1400" dirty="0"/>
              <a:t>１．</a:t>
            </a:r>
            <a:r>
              <a:rPr lang="ja-JP" altLang="en-US" sz="1400" b="1" dirty="0"/>
              <a:t>法人格</a:t>
            </a:r>
            <a:r>
              <a:rPr lang="ja-JP" altLang="en-US" sz="1400" dirty="0"/>
              <a:t>を有する事業者様</a:t>
            </a:r>
            <a:endParaRPr lang="en-US" altLang="ja-JP" sz="1400" dirty="0"/>
          </a:p>
          <a:p>
            <a:r>
              <a:rPr lang="ja-JP" altLang="en-US" sz="1400" dirty="0"/>
              <a:t>２．ＰＬ保険等、適切に保険加入をしている事業者様</a:t>
            </a:r>
            <a:endParaRPr lang="en-US" altLang="ja-JP" sz="1400" dirty="0"/>
          </a:p>
          <a:p>
            <a:r>
              <a:rPr lang="ja-JP" altLang="en-US" sz="1400" dirty="0"/>
              <a:t>３．上記募集カテゴリーに対する提案の意欲がある事業者様</a:t>
            </a:r>
          </a:p>
        </p:txBody>
      </p:sp>
      <p:grpSp>
        <p:nvGrpSpPr>
          <p:cNvPr id="5" name="グループ化 4"/>
          <p:cNvGrpSpPr/>
          <p:nvPr/>
        </p:nvGrpSpPr>
        <p:grpSpPr>
          <a:xfrm>
            <a:off x="399936" y="9307380"/>
            <a:ext cx="6575392" cy="413584"/>
            <a:chOff x="308850" y="5356540"/>
            <a:chExt cx="6461483" cy="413584"/>
          </a:xfrm>
        </p:grpSpPr>
        <p:cxnSp>
          <p:nvCxnSpPr>
            <p:cNvPr id="63" name="直線コネクタ 62"/>
            <p:cNvCxnSpPr/>
            <p:nvPr/>
          </p:nvCxnSpPr>
          <p:spPr>
            <a:xfrm>
              <a:off x="2800283" y="5568382"/>
              <a:ext cx="3970050" cy="0"/>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bwMode="white">
            <a:xfrm>
              <a:off x="308850" y="5356540"/>
              <a:ext cx="2475258" cy="413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dirty="0">
                  <a:solidFill>
                    <a:srgbClr val="007130"/>
                  </a:solidFill>
                  <a:latin typeface="HGP創英角ｺﾞｼｯｸUB" panose="020B0A00000000000000" pitchFamily="50" charset="-128"/>
                  <a:ea typeface="HGP創英角ｺﾞｼｯｸUB" panose="020B0A00000000000000" pitchFamily="50" charset="-128"/>
                </a:rPr>
                <a:t>応募要件</a:t>
              </a:r>
            </a:p>
          </p:txBody>
        </p:sp>
      </p:grpSp>
      <p:sp>
        <p:nvSpPr>
          <p:cNvPr id="4" name="テキスト ボックス 3"/>
          <p:cNvSpPr txBox="1"/>
          <p:nvPr/>
        </p:nvSpPr>
        <p:spPr>
          <a:xfrm>
            <a:off x="3653920" y="292466"/>
            <a:ext cx="3642467" cy="510778"/>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400" b="1" dirty="0">
                <a:solidFill>
                  <a:srgbClr val="FF0000"/>
                </a:solidFill>
              </a:rPr>
              <a:t>食品</a:t>
            </a:r>
            <a:r>
              <a:rPr kumimoji="1" lang="ja-JP" altLang="en-US" sz="2400" b="1" dirty="0"/>
              <a:t>サプライヤー募集！</a:t>
            </a:r>
          </a:p>
        </p:txBody>
      </p:sp>
      <p:pic>
        <p:nvPicPr>
          <p:cNvPr id="27" name="図 26"/>
          <p:cNvPicPr>
            <a:picLocks noChangeAspect="1"/>
          </p:cNvPicPr>
          <p:nvPr/>
        </p:nvPicPr>
        <p:blipFill rotWithShape="1">
          <a:blip r:embed="rId3">
            <a:extLst>
              <a:ext uri="{28A0092B-C50C-407E-A947-70E740481C1C}">
                <a14:useLocalDpi xmlns:a14="http://schemas.microsoft.com/office/drawing/2010/main" val="0"/>
              </a:ext>
            </a:extLst>
          </a:blip>
          <a:srcRect b="17810"/>
          <a:stretch/>
        </p:blipFill>
        <p:spPr>
          <a:xfrm>
            <a:off x="321157" y="5400965"/>
            <a:ext cx="1708145" cy="1838720"/>
          </a:xfrm>
          <a:prstGeom prst="roundRect">
            <a:avLst/>
          </a:prstGeom>
        </p:spPr>
        <p:style>
          <a:lnRef idx="2">
            <a:schemeClr val="accent6"/>
          </a:lnRef>
          <a:fillRef idx="1">
            <a:schemeClr val="lt1"/>
          </a:fillRef>
          <a:effectRef idx="0">
            <a:schemeClr val="accent6"/>
          </a:effectRef>
          <a:fontRef idx="minor">
            <a:schemeClr val="dk1"/>
          </a:fontRef>
        </p:style>
      </p:pic>
      <p:grpSp>
        <p:nvGrpSpPr>
          <p:cNvPr id="13" name="グループ化 12"/>
          <p:cNvGrpSpPr/>
          <p:nvPr/>
        </p:nvGrpSpPr>
        <p:grpSpPr>
          <a:xfrm>
            <a:off x="379972" y="4019776"/>
            <a:ext cx="4318488" cy="413584"/>
            <a:chOff x="225087" y="4408739"/>
            <a:chExt cx="4318488" cy="413584"/>
          </a:xfrm>
        </p:grpSpPr>
        <p:sp>
          <p:nvSpPr>
            <p:cNvPr id="2" name="正方形/長方形 1"/>
            <p:cNvSpPr/>
            <p:nvPr/>
          </p:nvSpPr>
          <p:spPr bwMode="white">
            <a:xfrm>
              <a:off x="225087" y="4408739"/>
              <a:ext cx="2475258" cy="413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dirty="0">
                  <a:solidFill>
                    <a:srgbClr val="007130"/>
                  </a:solidFill>
                  <a:latin typeface="HGP創英角ｺﾞｼｯｸUB" panose="020B0A00000000000000" pitchFamily="50" charset="-128"/>
                  <a:ea typeface="HGP創英角ｺﾞｼｯｸUB" panose="020B0A00000000000000" pitchFamily="50" charset="-128"/>
                </a:rPr>
                <a:t>募集カテゴリー</a:t>
              </a:r>
            </a:p>
          </p:txBody>
        </p:sp>
        <p:cxnSp>
          <p:nvCxnSpPr>
            <p:cNvPr id="29" name="直線コネクタ 28"/>
            <p:cNvCxnSpPr/>
            <p:nvPr/>
          </p:nvCxnSpPr>
          <p:spPr>
            <a:xfrm>
              <a:off x="2703265" y="4639956"/>
              <a:ext cx="1840310" cy="0"/>
            </a:xfrm>
            <a:prstGeom prst="line">
              <a:avLst/>
            </a:prstGeom>
            <a:ln w="28575">
              <a:solidFill>
                <a:srgbClr val="007130"/>
              </a:solidFill>
              <a:prstDash val="sysDot"/>
            </a:ln>
          </p:spPr>
          <p:style>
            <a:lnRef idx="1">
              <a:schemeClr val="accent1"/>
            </a:lnRef>
            <a:fillRef idx="0">
              <a:schemeClr val="accent1"/>
            </a:fillRef>
            <a:effectRef idx="0">
              <a:schemeClr val="accent1"/>
            </a:effectRef>
            <a:fontRef idx="minor">
              <a:schemeClr val="tx1"/>
            </a:fontRef>
          </p:style>
        </p:cxnSp>
      </p:grpSp>
      <p:cxnSp>
        <p:nvCxnSpPr>
          <p:cNvPr id="17" name="直線コネクタ 16"/>
          <p:cNvCxnSpPr/>
          <p:nvPr/>
        </p:nvCxnSpPr>
        <p:spPr>
          <a:xfrm flipV="1">
            <a:off x="13391535" y="3046022"/>
            <a:ext cx="73742" cy="53436"/>
          </a:xfrm>
          <a:prstGeom prst="line">
            <a:avLst/>
          </a:prstGeom>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06812" y="4441772"/>
            <a:ext cx="7299688" cy="553998"/>
          </a:xfrm>
          <a:prstGeom prst="rect">
            <a:avLst/>
          </a:prstGeom>
        </p:spPr>
        <p:txBody>
          <a:bodyPr wrap="square">
            <a:spAutoFit/>
          </a:bodyPr>
          <a:lstStyle/>
          <a:p>
            <a:r>
              <a:rPr lang="ja-JP" altLang="en-US" b="1" dirty="0"/>
              <a:t>　食品全般</a:t>
            </a:r>
            <a:r>
              <a:rPr lang="ja-JP" altLang="en-US" sz="1400" b="1" dirty="0"/>
              <a:t>   </a:t>
            </a:r>
            <a:r>
              <a:rPr lang="ja-JP" altLang="en-US" sz="1200" b="1" dirty="0"/>
              <a:t>菓子・パン、総菜・デザート、グローサリー、</a:t>
            </a:r>
            <a:endParaRPr lang="en-US" altLang="ja-JP" sz="1200" b="1" dirty="0"/>
          </a:p>
          <a:p>
            <a:r>
              <a:rPr lang="en-US" altLang="ja-JP" sz="1200" b="1" dirty="0"/>
              <a:t>                                    </a:t>
            </a:r>
            <a:r>
              <a:rPr lang="ja-JP" altLang="en-US" sz="1200" b="1" dirty="0"/>
              <a:t>乳製品 </a:t>
            </a:r>
            <a:r>
              <a:rPr lang="ja-JP" altLang="en-US" sz="1000" dirty="0"/>
              <a:t>など</a:t>
            </a:r>
          </a:p>
        </p:txBody>
      </p:sp>
      <p:sp>
        <p:nvSpPr>
          <p:cNvPr id="31" name="正方形/長方形 30"/>
          <p:cNvSpPr/>
          <p:nvPr/>
        </p:nvSpPr>
        <p:spPr>
          <a:xfrm>
            <a:off x="74927" y="4905104"/>
            <a:ext cx="7464730" cy="692497"/>
          </a:xfrm>
          <a:prstGeom prst="rect">
            <a:avLst/>
          </a:prstGeom>
        </p:spPr>
        <p:txBody>
          <a:bodyPr wrap="square">
            <a:spAutoFit/>
          </a:bodyPr>
          <a:lstStyle/>
          <a:p>
            <a:r>
              <a:rPr lang="ja-JP" altLang="en-US" b="1" dirty="0"/>
              <a:t>　■ 想定される取扱い先  </a:t>
            </a:r>
            <a:r>
              <a:rPr lang="en-US" altLang="ja-JP" sz="1050" dirty="0"/>
              <a:t>※</a:t>
            </a:r>
            <a:r>
              <a:rPr lang="ja-JP" altLang="en-US" sz="1050" dirty="0"/>
              <a:t>事前選考の結果、ご希望の取扱い先以外のバイヤー様から</a:t>
            </a:r>
            <a:endParaRPr lang="en-US" altLang="ja-JP" sz="1050" dirty="0"/>
          </a:p>
          <a:p>
            <a:r>
              <a:rPr lang="ja-JP" altLang="en-US" sz="1050" dirty="0"/>
              <a:t>　　　　　　　　　　　　　　　　　　　　　ご指名がある場合もございます。</a:t>
            </a:r>
            <a:endParaRPr lang="en-US" altLang="ja-JP" sz="1050" dirty="0"/>
          </a:p>
          <a:p>
            <a:r>
              <a:rPr lang="en-US" altLang="ja-JP" sz="1050" dirty="0">
                <a:latin typeface="+mj-lt"/>
                <a:ea typeface="+mj-ea"/>
              </a:rPr>
              <a:t>                                                                                         ※</a:t>
            </a:r>
            <a:r>
              <a:rPr lang="ja-JP" altLang="en-US" sz="1050" dirty="0">
                <a:latin typeface="+mj-lt"/>
                <a:ea typeface="+mj-ea"/>
              </a:rPr>
              <a:t>今回商談会のご提案については、</a:t>
            </a:r>
            <a:r>
              <a:rPr lang="ja-JP" altLang="en-US" sz="1050" b="1" u="sng" dirty="0">
                <a:latin typeface="+mj-ea"/>
                <a:ea typeface="+mj-ea"/>
              </a:rPr>
              <a:t>小ロットからのご相談が可能です。</a:t>
            </a:r>
            <a:endParaRPr lang="ja-JP" altLang="en-US" b="1" dirty="0"/>
          </a:p>
        </p:txBody>
      </p:sp>
      <p:grpSp>
        <p:nvGrpSpPr>
          <p:cNvPr id="22" name="グループ化 21"/>
          <p:cNvGrpSpPr/>
          <p:nvPr/>
        </p:nvGrpSpPr>
        <p:grpSpPr>
          <a:xfrm>
            <a:off x="2073168" y="6461749"/>
            <a:ext cx="3734429" cy="954107"/>
            <a:chOff x="2370436" y="6137245"/>
            <a:chExt cx="3575478" cy="954107"/>
          </a:xfrm>
        </p:grpSpPr>
        <p:sp>
          <p:nvSpPr>
            <p:cNvPr id="33" name="正方形/長方形 32"/>
            <p:cNvSpPr/>
            <p:nvPr/>
          </p:nvSpPr>
          <p:spPr>
            <a:xfrm>
              <a:off x="2370436" y="6137245"/>
              <a:ext cx="3575478"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endParaRPr lang="en-US" altLang="ja-JP" sz="700" b="1" dirty="0">
                <a:latin typeface="+mj-ea"/>
              </a:endParaRPr>
            </a:p>
            <a:p>
              <a:r>
                <a:rPr lang="ja-JP" altLang="en-US" b="1" dirty="0"/>
                <a:t>②「コレもう食べた？</a:t>
              </a:r>
              <a:r>
                <a:rPr lang="en-US" altLang="ja-JP" sz="1050" b="1" dirty="0"/>
                <a:t>※</a:t>
              </a:r>
              <a:r>
                <a:rPr lang="ja-JP" altLang="en-US" b="1" dirty="0"/>
                <a:t>」</a:t>
              </a:r>
              <a:endParaRPr lang="en-US" altLang="ja-JP" b="1" dirty="0"/>
            </a:p>
            <a:p>
              <a:r>
                <a:rPr lang="en-US" altLang="ja-JP" sz="1000" dirty="0"/>
                <a:t>※</a:t>
              </a:r>
              <a:r>
                <a:rPr lang="ja-JP" altLang="en-US" sz="1000" dirty="0"/>
                <a:t>「新しいおいしさに出会う場所」を</a:t>
              </a:r>
              <a:endParaRPr lang="en-US" altLang="ja-JP" sz="1000" dirty="0"/>
            </a:p>
            <a:p>
              <a:r>
                <a:rPr lang="ja-JP" altLang="en-US" sz="1000" dirty="0"/>
                <a:t>コンセプトとして、 “ちょっと良い味覚”を</a:t>
              </a:r>
              <a:endParaRPr lang="en-US" altLang="ja-JP" sz="1000" dirty="0"/>
            </a:p>
            <a:p>
              <a:r>
                <a:rPr lang="ja-JP" altLang="en-US" sz="1100" b="1" dirty="0"/>
                <a:t>駅の改札内外で販売する ポップアップショップ</a:t>
              </a:r>
              <a:r>
                <a:rPr lang="ja-JP" altLang="en-US" sz="1000" dirty="0"/>
                <a:t>です。</a:t>
              </a:r>
              <a:endParaRPr lang="en-US" altLang="ja-JP" sz="1000" dirty="0"/>
            </a:p>
          </p:txBody>
        </p:sp>
        <p:pic>
          <p:nvPicPr>
            <p:cNvPr id="6" name="図 5"/>
            <p:cNvPicPr>
              <a:picLocks noChangeAspect="1"/>
            </p:cNvPicPr>
            <p:nvPr/>
          </p:nvPicPr>
          <p:blipFill>
            <a:blip r:embed="rId4"/>
            <a:stretch>
              <a:fillRect/>
            </a:stretch>
          </p:blipFill>
          <p:spPr>
            <a:xfrm>
              <a:off x="4944503" y="6212238"/>
              <a:ext cx="584005" cy="567731"/>
            </a:xfrm>
            <a:prstGeom prst="rect">
              <a:avLst/>
            </a:prstGeom>
          </p:spPr>
        </p:pic>
      </p:grpSp>
      <p:grpSp>
        <p:nvGrpSpPr>
          <p:cNvPr id="35" name="グループ化 34"/>
          <p:cNvGrpSpPr/>
          <p:nvPr/>
        </p:nvGrpSpPr>
        <p:grpSpPr>
          <a:xfrm>
            <a:off x="6360384" y="2633868"/>
            <a:ext cx="1081461" cy="622052"/>
            <a:chOff x="6205232" y="4032964"/>
            <a:chExt cx="1081461" cy="622052"/>
          </a:xfrm>
        </p:grpSpPr>
        <p:sp>
          <p:nvSpPr>
            <p:cNvPr id="36" name="テキスト ボックス 35"/>
            <p:cNvSpPr txBox="1"/>
            <p:nvPr/>
          </p:nvSpPr>
          <p:spPr>
            <a:xfrm>
              <a:off x="6205232" y="4501128"/>
              <a:ext cx="1081461" cy="153888"/>
            </a:xfrm>
            <a:prstGeom prst="rect">
              <a:avLst/>
            </a:prstGeom>
            <a:noFill/>
          </p:spPr>
          <p:txBody>
            <a:bodyPr wrap="square" rtlCol="0">
              <a:spAutoFit/>
            </a:bodyPr>
            <a:lstStyle/>
            <a:p>
              <a:r>
                <a:rPr kumimoji="1" lang="en-US" altLang="ja-JP" sz="400" dirty="0"/>
                <a:t>https://www.jr-cross.co.jp/</a:t>
              </a:r>
              <a:endParaRPr kumimoji="1" lang="ja-JP" altLang="en-US" sz="400" dirty="0"/>
            </a:p>
          </p:txBody>
        </p:sp>
        <p:pic>
          <p:nvPicPr>
            <p:cNvPr id="37" name="図 36"/>
            <p:cNvPicPr>
              <a:picLocks noChangeAspect="1"/>
            </p:cNvPicPr>
            <p:nvPr/>
          </p:nvPicPr>
          <p:blipFill>
            <a:blip r:embed="rId5"/>
            <a:stretch>
              <a:fillRect/>
            </a:stretch>
          </p:blipFill>
          <p:spPr>
            <a:xfrm>
              <a:off x="6290099" y="4032964"/>
              <a:ext cx="530076" cy="530076"/>
            </a:xfrm>
            <a:prstGeom prst="rect">
              <a:avLst/>
            </a:prstGeom>
          </p:spPr>
        </p:pic>
      </p:grpSp>
      <p:sp>
        <p:nvSpPr>
          <p:cNvPr id="18" name="角丸四角形 17"/>
          <p:cNvSpPr/>
          <p:nvPr/>
        </p:nvSpPr>
        <p:spPr>
          <a:xfrm>
            <a:off x="321158" y="7409418"/>
            <a:ext cx="2836416" cy="1803295"/>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rotWithShape="1">
          <a:blip r:embed="rId7">
            <a:extLst>
              <a:ext uri="{28A0092B-C50C-407E-A947-70E740481C1C}">
                <a14:useLocalDpi xmlns:a14="http://schemas.microsoft.com/office/drawing/2010/main" val="0"/>
              </a:ext>
            </a:extLst>
          </a:blip>
          <a:srcRect l="14211" t="447" r="5643" b="15714"/>
          <a:stretch/>
        </p:blipFill>
        <p:spPr>
          <a:xfrm>
            <a:off x="5556400" y="5886893"/>
            <a:ext cx="1739572" cy="1870496"/>
          </a:xfrm>
          <a:prstGeom prst="roundRect">
            <a:avLst/>
          </a:prstGeom>
          <a:ln>
            <a:solidFill>
              <a:srgbClr val="00B050"/>
            </a:solidFill>
          </a:ln>
        </p:spPr>
      </p:pic>
      <p:sp>
        <p:nvSpPr>
          <p:cNvPr id="47" name="正方形/長方形 46"/>
          <p:cNvSpPr/>
          <p:nvPr/>
        </p:nvSpPr>
        <p:spPr>
          <a:xfrm>
            <a:off x="2397172" y="5917807"/>
            <a:ext cx="3238358" cy="6173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50" dirty="0"/>
              <a:t>※</a:t>
            </a:r>
            <a:r>
              <a:rPr kumimoji="1" lang="ja-JP" altLang="en-US" sz="1050" b="1" dirty="0"/>
              <a:t>地域の特色ある商品など、</a:t>
            </a:r>
            <a:r>
              <a:rPr kumimoji="1" lang="ja-JP" altLang="en-US" sz="1050" b="1" dirty="0">
                <a:solidFill>
                  <a:srgbClr val="FF0000"/>
                </a:solidFill>
              </a:rPr>
              <a:t>各店舗で商品選定</a:t>
            </a:r>
            <a:endParaRPr kumimoji="1" lang="en-US" altLang="ja-JP" sz="1050" b="1" dirty="0">
              <a:solidFill>
                <a:srgbClr val="FF0000"/>
              </a:solidFill>
            </a:endParaRPr>
          </a:p>
          <a:p>
            <a:r>
              <a:rPr kumimoji="1" lang="ja-JP" altLang="en-US" sz="1050" b="1" dirty="0">
                <a:solidFill>
                  <a:srgbClr val="FF0000"/>
                </a:solidFill>
              </a:rPr>
              <a:t>　も可能</a:t>
            </a:r>
            <a:r>
              <a:rPr kumimoji="1" lang="ja-JP" altLang="en-US" sz="1050" dirty="0"/>
              <a:t>なため、</a:t>
            </a:r>
            <a:r>
              <a:rPr kumimoji="1" lang="ja-JP" altLang="en-US" sz="1050" b="1" dirty="0">
                <a:solidFill>
                  <a:srgbClr val="FF0000"/>
                </a:solidFill>
              </a:rPr>
              <a:t>小ロットからの相談が可能</a:t>
            </a:r>
            <a:r>
              <a:rPr kumimoji="1" lang="ja-JP" altLang="en-US" sz="1050" dirty="0">
                <a:solidFill>
                  <a:schemeClr val="tx1"/>
                </a:solidFill>
              </a:rPr>
              <a:t>です。</a:t>
            </a:r>
          </a:p>
        </p:txBody>
      </p:sp>
      <p:grpSp>
        <p:nvGrpSpPr>
          <p:cNvPr id="20" name="グループ化 19"/>
          <p:cNvGrpSpPr/>
          <p:nvPr/>
        </p:nvGrpSpPr>
        <p:grpSpPr>
          <a:xfrm>
            <a:off x="2048064" y="5410843"/>
            <a:ext cx="3740077" cy="848668"/>
            <a:chOff x="2184256" y="5342747"/>
            <a:chExt cx="3740077" cy="848668"/>
          </a:xfrm>
        </p:grpSpPr>
        <p:sp>
          <p:nvSpPr>
            <p:cNvPr id="50" name="正方形/長方形 49"/>
            <p:cNvSpPr/>
            <p:nvPr/>
          </p:nvSpPr>
          <p:spPr>
            <a:xfrm>
              <a:off x="4260392" y="5342747"/>
              <a:ext cx="166394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altLang="ja-JP" sz="1000" b="1" dirty="0">
                <a:latin typeface="+mj-ea"/>
                <a:ea typeface="+mj-ea"/>
              </a:endParaRPr>
            </a:p>
            <a:p>
              <a:r>
                <a:rPr lang="en-US" altLang="ja-JP" b="1" dirty="0" err="1">
                  <a:latin typeface="+mj-ea"/>
                  <a:ea typeface="+mj-ea"/>
                </a:rPr>
                <a:t>NewDays</a:t>
              </a:r>
              <a:endParaRPr lang="en-US" altLang="ja-JP" sz="600" b="1" dirty="0">
                <a:latin typeface="+mj-ea"/>
                <a:ea typeface="+mj-ea"/>
              </a:endParaRPr>
            </a:p>
          </p:txBody>
        </p:sp>
        <p:grpSp>
          <p:nvGrpSpPr>
            <p:cNvPr id="15" name="グループ化 14"/>
            <p:cNvGrpSpPr/>
            <p:nvPr/>
          </p:nvGrpSpPr>
          <p:grpSpPr>
            <a:xfrm>
              <a:off x="2184256" y="5434348"/>
              <a:ext cx="3405606" cy="757067"/>
              <a:chOff x="2184256" y="5434348"/>
              <a:chExt cx="3405606" cy="757067"/>
            </a:xfrm>
          </p:grpSpPr>
          <p:sp>
            <p:nvSpPr>
              <p:cNvPr id="26" name="正方形/長方形 25"/>
              <p:cNvSpPr/>
              <p:nvPr/>
            </p:nvSpPr>
            <p:spPr>
              <a:xfrm>
                <a:off x="2184256" y="5434348"/>
                <a:ext cx="50928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altLang="ja-JP" sz="1000" b="1" dirty="0">
                  <a:latin typeface="+mj-ea"/>
                  <a:ea typeface="+mj-ea"/>
                </a:endParaRPr>
              </a:p>
              <a:p>
                <a:r>
                  <a:rPr lang="ja-JP" altLang="en-US" b="1" dirty="0">
                    <a:latin typeface="+mj-ea"/>
                    <a:ea typeface="+mj-ea"/>
                  </a:rPr>
                  <a:t>①</a:t>
                </a:r>
                <a:endParaRPr lang="en-US" altLang="ja-JP" sz="600" b="1" dirty="0">
                  <a:latin typeface="+mj-ea"/>
                  <a:ea typeface="+mj-ea"/>
                </a:endParaRPr>
              </a:p>
            </p:txBody>
          </p:sp>
          <p:sp>
            <p:nvSpPr>
              <p:cNvPr id="49" name="正方形/長方形 48"/>
              <p:cNvSpPr/>
              <p:nvPr/>
            </p:nvSpPr>
            <p:spPr>
              <a:xfrm>
                <a:off x="2485514" y="5460155"/>
                <a:ext cx="1914056" cy="6173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b="1" dirty="0">
                    <a:latin typeface="+mn-ea"/>
                  </a:rPr>
                  <a:t>JR</a:t>
                </a:r>
                <a:r>
                  <a:rPr kumimoji="1" lang="ja-JP" altLang="en-US" sz="1200" b="1" dirty="0">
                    <a:latin typeface="+mn-ea"/>
                  </a:rPr>
                  <a:t>東日本の駅に出店する</a:t>
                </a:r>
                <a:endParaRPr kumimoji="1" lang="en-US" altLang="ja-JP" sz="1200" b="1" dirty="0">
                  <a:latin typeface="+mn-ea"/>
                </a:endParaRPr>
              </a:p>
              <a:p>
                <a:r>
                  <a:rPr kumimoji="1" lang="ja-JP" altLang="en-US" sz="1200" b="1" dirty="0">
                    <a:latin typeface="+mn-ea"/>
                  </a:rPr>
                  <a:t>コンビニエンスストア</a:t>
                </a:r>
                <a:endParaRPr kumimoji="1" lang="en-US" altLang="ja-JP" sz="1200" b="1" dirty="0">
                  <a:latin typeface="+mn-ea"/>
                </a:endParaRPr>
              </a:p>
            </p:txBody>
          </p:sp>
          <p:sp>
            <p:nvSpPr>
              <p:cNvPr id="53" name="正方形/長方形 52"/>
              <p:cNvSpPr/>
              <p:nvPr/>
            </p:nvSpPr>
            <p:spPr>
              <a:xfrm>
                <a:off x="4243167" y="5574039"/>
                <a:ext cx="1346695" cy="6173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050" b="1" dirty="0">
                    <a:latin typeface="+mn-ea"/>
                  </a:rPr>
                  <a:t>（ニューデイズ）</a:t>
                </a:r>
                <a:endParaRPr kumimoji="1" lang="en-US" altLang="ja-JP" sz="1050" b="1" dirty="0">
                  <a:latin typeface="+mn-ea"/>
                </a:endParaRPr>
              </a:p>
            </p:txBody>
          </p:sp>
        </p:grpSp>
      </p:grpSp>
      <p:grpSp>
        <p:nvGrpSpPr>
          <p:cNvPr id="30" name="グループ化 29"/>
          <p:cNvGrpSpPr/>
          <p:nvPr/>
        </p:nvGrpSpPr>
        <p:grpSpPr>
          <a:xfrm>
            <a:off x="439457" y="1750950"/>
            <a:ext cx="3752839" cy="617376"/>
            <a:chOff x="439457" y="1750950"/>
            <a:chExt cx="3752839" cy="617376"/>
          </a:xfrm>
        </p:grpSpPr>
        <p:sp>
          <p:nvSpPr>
            <p:cNvPr id="54" name="正方形/長方形 53"/>
            <p:cNvSpPr/>
            <p:nvPr/>
          </p:nvSpPr>
          <p:spPr>
            <a:xfrm>
              <a:off x="546461" y="1750950"/>
              <a:ext cx="3539158" cy="6173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accent1">
                      <a:lumMod val="50000"/>
                    </a:schemeClr>
                  </a:solidFill>
                  <a:latin typeface="+mn-ea"/>
                </a:rPr>
                <a:t>東日本エリア以外からもぜひご提案ください！！</a:t>
              </a:r>
              <a:endParaRPr kumimoji="1" lang="en-US" altLang="ja-JP" sz="1200" b="1" dirty="0">
                <a:solidFill>
                  <a:schemeClr val="accent1">
                    <a:lumMod val="50000"/>
                  </a:schemeClr>
                </a:solidFill>
                <a:latin typeface="+mn-ea"/>
              </a:endParaRPr>
            </a:p>
          </p:txBody>
        </p:sp>
        <p:sp>
          <p:nvSpPr>
            <p:cNvPr id="24" name="角丸四角形 23"/>
            <p:cNvSpPr/>
            <p:nvPr/>
          </p:nvSpPr>
          <p:spPr>
            <a:xfrm>
              <a:off x="439457" y="1896894"/>
              <a:ext cx="3752839" cy="262646"/>
            </a:xfrm>
            <a:prstGeom prst="round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p:cNvGrpSpPr/>
          <p:nvPr/>
        </p:nvGrpSpPr>
        <p:grpSpPr>
          <a:xfrm>
            <a:off x="3600422" y="8045402"/>
            <a:ext cx="4232937" cy="1314941"/>
            <a:chOff x="3269682" y="7967578"/>
            <a:chExt cx="4232937" cy="1314941"/>
          </a:xfrm>
        </p:grpSpPr>
        <p:sp>
          <p:nvSpPr>
            <p:cNvPr id="34" name="正方形/長方形 33"/>
            <p:cNvSpPr/>
            <p:nvPr/>
          </p:nvSpPr>
          <p:spPr>
            <a:xfrm>
              <a:off x="3299900" y="7967578"/>
              <a:ext cx="4202719" cy="10464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endParaRPr lang="en-US" altLang="ja-JP" b="1" dirty="0">
                <a:latin typeface="+mj-ea"/>
              </a:endParaRPr>
            </a:p>
            <a:p>
              <a:r>
                <a:rPr lang="ja-JP" altLang="en-US" sz="1600" dirty="0"/>
                <a:t>④</a:t>
              </a:r>
              <a:r>
                <a:rPr lang="ja-JP" altLang="en-US" sz="1400" dirty="0"/>
                <a:t>その他、</a:t>
              </a:r>
              <a:r>
                <a:rPr lang="en-US" altLang="ja-JP" sz="1400" dirty="0"/>
                <a:t>JR</a:t>
              </a:r>
              <a:r>
                <a:rPr lang="ja-JP" altLang="en-US" sz="1400" dirty="0"/>
                <a:t>東日本クロスステーション</a:t>
              </a:r>
            </a:p>
            <a:p>
              <a:r>
                <a:rPr lang="ja-JP" altLang="en-US" sz="1400" dirty="0"/>
                <a:t>　とのお取引を希望し、売り込みたい！という</a:t>
              </a:r>
              <a:endParaRPr lang="en-US" altLang="ja-JP" sz="1400" dirty="0"/>
            </a:p>
            <a:p>
              <a:r>
                <a:rPr lang="ja-JP" altLang="en-US" sz="1400" dirty="0"/>
                <a:t>　意欲がある方のご提案もお待ちしています。</a:t>
              </a:r>
            </a:p>
          </p:txBody>
        </p:sp>
        <p:sp>
          <p:nvSpPr>
            <p:cNvPr id="39" name="正方形/長方形 38"/>
            <p:cNvSpPr/>
            <p:nvPr/>
          </p:nvSpPr>
          <p:spPr>
            <a:xfrm>
              <a:off x="3269682" y="8965335"/>
              <a:ext cx="3116531" cy="31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400" dirty="0">
                  <a:solidFill>
                    <a:schemeClr val="tx1"/>
                  </a:solidFill>
                  <a:latin typeface="メイリオ" panose="020B0604030504040204" pitchFamily="50" charset="-128"/>
                  <a:ea typeface="メイリオ" panose="020B0604030504040204" pitchFamily="50" charset="-128"/>
                </a:rPr>
                <a:t>※</a:t>
              </a:r>
              <a:r>
                <a:rPr kumimoji="1" lang="zh-TW" altLang="en-US" sz="1400" b="1" dirty="0">
                  <a:solidFill>
                    <a:schemeClr val="tx1"/>
                  </a:solidFill>
                  <a:latin typeface="メイリオ" panose="020B0604030504040204" pitchFamily="50" charset="-128"/>
                  <a:ea typeface="メイリオ" panose="020B0604030504040204" pitchFamily="50" charset="-128"/>
                </a:rPr>
                <a:t>業務用食材、飲料、地産品</a:t>
              </a:r>
              <a:r>
                <a:rPr kumimoji="1" lang="zh-TW" altLang="en-US" sz="1400" dirty="0">
                  <a:solidFill>
                    <a:schemeClr val="tx1"/>
                  </a:solidFill>
                  <a:latin typeface="メイリオ" panose="020B0604030504040204" pitchFamily="50" charset="-128"/>
                  <a:ea typeface="メイリオ" panose="020B0604030504040204" pitchFamily="50" charset="-128"/>
                </a:rPr>
                <a:t>等</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grpSp>
        <p:nvGrpSpPr>
          <p:cNvPr id="68" name="グループ化 67"/>
          <p:cNvGrpSpPr/>
          <p:nvPr/>
        </p:nvGrpSpPr>
        <p:grpSpPr>
          <a:xfrm>
            <a:off x="3183226" y="7590115"/>
            <a:ext cx="3462395" cy="658018"/>
            <a:chOff x="3134586" y="7522019"/>
            <a:chExt cx="3462395" cy="658018"/>
          </a:xfrm>
        </p:grpSpPr>
        <p:sp>
          <p:nvSpPr>
            <p:cNvPr id="32" name="正方形/長方形 31"/>
            <p:cNvSpPr/>
            <p:nvPr/>
          </p:nvSpPr>
          <p:spPr>
            <a:xfrm>
              <a:off x="3134586" y="7522019"/>
              <a:ext cx="3087762" cy="4770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endParaRPr lang="en-US" altLang="ja-JP" sz="700" b="1" dirty="0">
                <a:latin typeface="+mj-ea"/>
              </a:endParaRPr>
            </a:p>
            <a:p>
              <a:r>
                <a:rPr lang="ja-JP" altLang="en-US" b="1" dirty="0"/>
                <a:t>➂駅構内での臨時売店</a:t>
              </a:r>
              <a:endParaRPr lang="en-US" altLang="ja-JP" b="1" dirty="0"/>
            </a:p>
          </p:txBody>
        </p:sp>
        <p:sp>
          <p:nvSpPr>
            <p:cNvPr id="57" name="正方形/長方形 56"/>
            <p:cNvSpPr/>
            <p:nvPr/>
          </p:nvSpPr>
          <p:spPr>
            <a:xfrm>
              <a:off x="3480450" y="7862853"/>
              <a:ext cx="3116531" cy="31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百貨店の催事に近いイメージです</a:t>
              </a:r>
            </a:p>
          </p:txBody>
        </p:sp>
      </p:grpSp>
      <p:grpSp>
        <p:nvGrpSpPr>
          <p:cNvPr id="61" name="グループ化 60"/>
          <p:cNvGrpSpPr/>
          <p:nvPr/>
        </p:nvGrpSpPr>
        <p:grpSpPr>
          <a:xfrm>
            <a:off x="4433196" y="3976565"/>
            <a:ext cx="3032066" cy="1101459"/>
            <a:chOff x="4641510" y="9254101"/>
            <a:chExt cx="2947104" cy="1155619"/>
          </a:xfrm>
        </p:grpSpPr>
        <p:sp>
          <p:nvSpPr>
            <p:cNvPr id="55" name="雲形吹き出し 54"/>
            <p:cNvSpPr/>
            <p:nvPr/>
          </p:nvSpPr>
          <p:spPr>
            <a:xfrm>
              <a:off x="4761667" y="9254101"/>
              <a:ext cx="2826947" cy="1075802"/>
            </a:xfrm>
            <a:prstGeom prst="cloudCallout">
              <a:avLst>
                <a:gd name="adj1" fmla="val -51029"/>
                <a:gd name="adj2" fmla="val 38725"/>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4641510" y="9495320"/>
              <a:ext cx="2895802" cy="914400"/>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tx1"/>
                  </a:solidFill>
                </a:rPr>
                <a:t>＜ 消費者のイメージ ＞</a:t>
              </a:r>
              <a:endParaRPr kumimoji="1" lang="en-US" altLang="ja-JP" sz="1200" b="1" dirty="0">
                <a:solidFill>
                  <a:schemeClr val="tx1"/>
                </a:solidFill>
              </a:endParaRPr>
            </a:p>
            <a:p>
              <a:pPr algn="ctr"/>
              <a:r>
                <a:rPr kumimoji="1" lang="ja-JP" altLang="en-US" sz="1200" dirty="0">
                  <a:solidFill>
                    <a:schemeClr val="tx1"/>
                  </a:solidFill>
                </a:rPr>
                <a:t>主に</a:t>
              </a:r>
              <a:r>
                <a:rPr kumimoji="1" lang="ja-JP" altLang="en-US" sz="1200" b="1" dirty="0">
                  <a:solidFill>
                    <a:schemeClr val="tx1"/>
                  </a:solidFill>
                </a:rPr>
                <a:t>駅を利用するお客様</a:t>
              </a:r>
              <a:r>
                <a:rPr kumimoji="1" lang="ja-JP" altLang="en-US" sz="1200" dirty="0">
                  <a:solidFill>
                    <a:schemeClr val="tx1"/>
                  </a:solidFill>
                </a:rPr>
                <a:t>が</a:t>
              </a:r>
              <a:endParaRPr kumimoji="1" lang="en-US" altLang="ja-JP" sz="1200" dirty="0">
                <a:solidFill>
                  <a:schemeClr val="tx1"/>
                </a:solidFill>
              </a:endParaRPr>
            </a:p>
            <a:p>
              <a:pPr algn="ctr"/>
              <a:r>
                <a:rPr kumimoji="1" lang="ja-JP" altLang="en-US" sz="1200" dirty="0">
                  <a:solidFill>
                    <a:schemeClr val="tx1"/>
                  </a:solidFill>
                </a:rPr>
                <a:t>ターゲットになります。</a:t>
              </a:r>
            </a:p>
            <a:p>
              <a:pPr algn="ctr"/>
              <a:endParaRPr kumimoji="1" lang="ja-JP" altLang="en-US" sz="1600" dirty="0"/>
            </a:p>
          </p:txBody>
        </p:sp>
      </p:grpSp>
    </p:spTree>
    <p:extLst>
      <p:ext uri="{BB962C8B-B14F-4D97-AF65-F5344CB8AC3E}">
        <p14:creationId xmlns:p14="http://schemas.microsoft.com/office/powerpoint/2010/main" val="3473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54746327"/>
              </p:ext>
            </p:extLst>
          </p:nvPr>
        </p:nvGraphicFramePr>
        <p:xfrm>
          <a:off x="306569" y="730212"/>
          <a:ext cx="7178008" cy="3555120"/>
        </p:xfrm>
        <a:graphic>
          <a:graphicData uri="http://schemas.openxmlformats.org/drawingml/2006/table">
            <a:tbl>
              <a:tblPr firstRow="1" bandRow="1">
                <a:tableStyleId>{93296810-A885-4BE3-A3E7-6D5BEEA58F35}</a:tableStyleId>
              </a:tblPr>
              <a:tblGrid>
                <a:gridCol w="848790">
                  <a:extLst>
                    <a:ext uri="{9D8B030D-6E8A-4147-A177-3AD203B41FA5}">
                      <a16:colId xmlns:a16="http://schemas.microsoft.com/office/drawing/2014/main" val="20000"/>
                    </a:ext>
                  </a:extLst>
                </a:gridCol>
                <a:gridCol w="6329218">
                  <a:extLst>
                    <a:ext uri="{9D8B030D-6E8A-4147-A177-3AD203B41FA5}">
                      <a16:colId xmlns:a16="http://schemas.microsoft.com/office/drawing/2014/main" val="20001"/>
                    </a:ext>
                  </a:extLst>
                </a:gridCol>
              </a:tblGrid>
              <a:tr h="0">
                <a:tc gridSpan="2">
                  <a:txBody>
                    <a:bodyPr/>
                    <a:lstStyle/>
                    <a:p>
                      <a:pPr algn="ctr"/>
                      <a:r>
                        <a:rPr kumimoji="1" lang="ja-JP" altLang="en-US" sz="1400" dirty="0"/>
                        <a:t>ＪＲ東日本クロスステーションとの個別商談会</a:t>
                      </a:r>
                      <a:r>
                        <a:rPr kumimoji="1" lang="ja-JP" altLang="en-US" sz="1600" dirty="0"/>
                        <a:t>　</a:t>
                      </a:r>
                      <a:r>
                        <a:rPr kumimoji="1" lang="ja-JP" altLang="en-US" sz="1400" dirty="0"/>
                        <a:t>開催概要</a:t>
                      </a:r>
                      <a:endParaRPr kumimoji="1" lang="ja-JP" altLang="en-US" sz="1400" dirty="0">
                        <a:latin typeface="メイリオ" panose="020B0604030504040204" pitchFamily="50" charset="-128"/>
                        <a:ea typeface="メイリオ" panose="020B0604030504040204" pitchFamily="50" charset="-128"/>
                      </a:endParaRPr>
                    </a:p>
                  </a:txBody>
                  <a:tcPr marL="98691" marR="98691" marT="49340" marB="49340"/>
                </a:tc>
                <a:tc hMerge="1">
                  <a:txBody>
                    <a:bodyPr/>
                    <a:lstStyle/>
                    <a:p>
                      <a:endParaRPr kumimoji="1" lang="ja-JP" altLang="en-US" dirty="0"/>
                    </a:p>
                  </a:txBody>
                  <a:tcPr/>
                </a:tc>
                <a:extLst>
                  <a:ext uri="{0D108BD9-81ED-4DB2-BD59-A6C34878D82A}">
                    <a16:rowId xmlns:a16="http://schemas.microsoft.com/office/drawing/2014/main" val="10000"/>
                  </a:ext>
                </a:extLst>
              </a:tr>
              <a:tr h="382351">
                <a:tc>
                  <a:txBody>
                    <a:bodyPr/>
                    <a:lstStyle/>
                    <a:p>
                      <a:pPr algn="ctr"/>
                      <a:r>
                        <a:rPr kumimoji="1" lang="ja-JP" altLang="en-US" sz="1100" dirty="0"/>
                        <a:t>開催日程</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２０２３</a:t>
                      </a:r>
                      <a:r>
                        <a:rPr kumimoji="1" lang="zh-TW" altLang="en-US" sz="1100" dirty="0"/>
                        <a:t>年</a:t>
                      </a:r>
                      <a:r>
                        <a:rPr kumimoji="1" lang="ja-JP" altLang="en-US" sz="1100" dirty="0"/>
                        <a:t>３</a:t>
                      </a:r>
                      <a:r>
                        <a:rPr kumimoji="1" lang="zh-TW" altLang="en-US" sz="1100" dirty="0"/>
                        <a:t>月</a:t>
                      </a:r>
                      <a:r>
                        <a:rPr kumimoji="1" lang="ja-JP" altLang="en-US" sz="1100" dirty="0"/>
                        <a:t>２３</a:t>
                      </a:r>
                      <a:r>
                        <a:rPr kumimoji="1" lang="zh-TW" altLang="en-US" sz="1100" dirty="0"/>
                        <a:t>日</a:t>
                      </a:r>
                      <a:r>
                        <a:rPr kumimoji="1" lang="ja-JP" altLang="en-US" sz="1100" dirty="0"/>
                        <a:t>（木）１０</a:t>
                      </a:r>
                      <a:r>
                        <a:rPr kumimoji="1" lang="zh-TW" altLang="en-US" sz="1100" dirty="0"/>
                        <a:t>時</a:t>
                      </a:r>
                      <a:r>
                        <a:rPr kumimoji="1" lang="ja-JP" altLang="en-US" sz="1100" dirty="0"/>
                        <a:t>００分</a:t>
                      </a:r>
                      <a:r>
                        <a:rPr kumimoji="1" lang="zh-TW" altLang="en-US" sz="1100" dirty="0"/>
                        <a:t>～</a:t>
                      </a:r>
                      <a:r>
                        <a:rPr kumimoji="1" lang="ja-JP" altLang="en-US" sz="1100" dirty="0"/>
                        <a:t>１７</a:t>
                      </a:r>
                      <a:r>
                        <a:rPr kumimoji="1" lang="zh-TW" altLang="en-US" sz="1100" dirty="0"/>
                        <a:t>時</a:t>
                      </a:r>
                      <a:r>
                        <a:rPr kumimoji="1" lang="ja-JP" altLang="en-US" sz="1100" dirty="0"/>
                        <a:t>００分</a:t>
                      </a:r>
                      <a:endParaRPr kumimoji="1" lang="en-US" altLang="zh-TW" sz="1100" dirty="0"/>
                    </a:p>
                    <a:p>
                      <a:r>
                        <a:rPr kumimoji="1" lang="en-US" altLang="ja-JP" sz="900" dirty="0"/>
                        <a:t>※</a:t>
                      </a:r>
                      <a:r>
                        <a:rPr kumimoji="1" lang="ja-JP" altLang="en-US" sz="900" dirty="0"/>
                        <a:t>集合時間は各社により異なります。詳細は開催２週間前迄にメールで連絡します。（事前選考がございます。）</a:t>
                      </a:r>
                      <a:endParaRPr kumimoji="1" lang="en-US" altLang="ja-JP" sz="900" b="0" dirty="0">
                        <a:latin typeface="HGSｺﾞｼｯｸM" panose="020B0600000000000000" pitchFamily="50" charset="-128"/>
                        <a:ea typeface="HGSｺﾞｼｯｸM" panose="020B0600000000000000" pitchFamily="50" charset="-128"/>
                      </a:endParaRPr>
                    </a:p>
                  </a:txBody>
                  <a:tcPr marL="98691" marR="98691" marT="49340" marB="49340" anchor="ctr"/>
                </a:tc>
                <a:extLst>
                  <a:ext uri="{0D108BD9-81ED-4DB2-BD59-A6C34878D82A}">
                    <a16:rowId xmlns:a16="http://schemas.microsoft.com/office/drawing/2014/main" val="10001"/>
                  </a:ext>
                </a:extLst>
              </a:tr>
              <a:tr h="248892">
                <a:tc>
                  <a:txBody>
                    <a:bodyPr/>
                    <a:lstStyle/>
                    <a:p>
                      <a:pPr algn="ctr"/>
                      <a:r>
                        <a:rPr kumimoji="1" lang="ja-JP" altLang="en-US" sz="1100" dirty="0"/>
                        <a:t>会　　場</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東京商工会議所会議室（千代田区丸の内３－２－２　丸の内二重橋ビル５階）</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2"/>
                  </a:ext>
                </a:extLst>
              </a:tr>
              <a:tr h="238842">
                <a:tc>
                  <a:txBody>
                    <a:bodyPr/>
                    <a:lstStyle/>
                    <a:p>
                      <a:pPr algn="ctr"/>
                      <a:r>
                        <a:rPr kumimoji="1" lang="ja-JP" altLang="en-US" sz="1100" dirty="0"/>
                        <a:t>商談時間</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２５分　</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777886393"/>
                  </a:ext>
                </a:extLst>
              </a:tr>
              <a:tr h="382351">
                <a:tc>
                  <a:txBody>
                    <a:bodyPr/>
                    <a:lstStyle/>
                    <a:p>
                      <a:pPr algn="ctr"/>
                      <a:r>
                        <a:rPr kumimoji="1" lang="ja-JP" altLang="en-US" sz="1100" dirty="0"/>
                        <a:t>参 加 費</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j-ea"/>
                          <a:ea typeface="+mj-ea"/>
                        </a:rPr>
                        <a:t>５，０００円（商工会議所会員限定）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latin typeface="+mj-ea"/>
                          <a:ea typeface="+mj-ea"/>
                        </a:rPr>
                        <a:t>※</a:t>
                      </a:r>
                      <a:r>
                        <a:rPr kumimoji="1" lang="ja-JP" altLang="en-US" sz="900" b="0" dirty="0">
                          <a:latin typeface="+mj-ea"/>
                          <a:ea typeface="+mj-ea"/>
                        </a:rPr>
                        <a:t>申込後、バイヤーとの商談が組まれた時点で 、参加費が発生します。</a:t>
                      </a:r>
                    </a:p>
                  </a:txBody>
                  <a:tcPr marL="98691" marR="98691" marT="49340" marB="49340" anchor="ctr"/>
                </a:tc>
                <a:extLst>
                  <a:ext uri="{0D108BD9-81ED-4DB2-BD59-A6C34878D82A}">
                    <a16:rowId xmlns:a16="http://schemas.microsoft.com/office/drawing/2014/main" val="10003"/>
                  </a:ext>
                </a:extLst>
              </a:tr>
              <a:tr h="238842">
                <a:tc>
                  <a:txBody>
                    <a:bodyPr/>
                    <a:lstStyle/>
                    <a:p>
                      <a:pPr algn="ctr"/>
                      <a:r>
                        <a:rPr kumimoji="1" lang="ja-JP" altLang="en-US" sz="1100" dirty="0"/>
                        <a:t>定　　員</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４０社　　</a:t>
                      </a:r>
                      <a:r>
                        <a:rPr kumimoji="1" lang="en-US" altLang="ja-JP" sz="1050" u="none" dirty="0"/>
                        <a:t>※</a:t>
                      </a:r>
                      <a:r>
                        <a:rPr kumimoji="1" lang="ja-JP" altLang="en-US" sz="1050" u="none" dirty="0"/>
                        <a:t>バイヤーによる事前選考がございます。</a:t>
                      </a:r>
                      <a:endParaRPr kumimoji="1" lang="ja-JP" altLang="en-US" sz="1050" b="0" u="none" dirty="0">
                        <a:latin typeface="HGSｺﾞｼｯｸM" panose="020B0600000000000000" pitchFamily="50" charset="-128"/>
                        <a:ea typeface="HGSｺﾞｼｯｸM" panose="020B0600000000000000" pitchFamily="50" charset="-128"/>
                      </a:endParaRPr>
                    </a:p>
                  </a:txBody>
                  <a:tcPr marL="98691" marR="98691" marT="49340" marB="49340" anchor="ctr"/>
                </a:tc>
                <a:extLst>
                  <a:ext uri="{0D108BD9-81ED-4DB2-BD59-A6C34878D82A}">
                    <a16:rowId xmlns:a16="http://schemas.microsoft.com/office/drawing/2014/main" val="1127741004"/>
                  </a:ext>
                </a:extLst>
              </a:tr>
              <a:tr h="389185">
                <a:tc>
                  <a:txBody>
                    <a:bodyPr/>
                    <a:lstStyle/>
                    <a:p>
                      <a:pPr algn="ctr"/>
                      <a:r>
                        <a:rPr kumimoji="1" lang="ja-JP" altLang="en-US" sz="1100" dirty="0"/>
                        <a:t>募集対象</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t>表面の募集カテゴリーに該当する商品を持つ事業者</a:t>
                      </a:r>
                      <a:endParaRPr kumimoji="1" lang="en-US" altLang="ja-JP" sz="1100" dirty="0"/>
                    </a:p>
                    <a:p>
                      <a:r>
                        <a:rPr kumimoji="1" lang="en-US" altLang="ja-JP" sz="900" dirty="0"/>
                        <a:t>※</a:t>
                      </a:r>
                      <a:r>
                        <a:rPr kumimoji="1" lang="ja-JP" altLang="en-US" sz="900" dirty="0"/>
                        <a:t>ご応募時のエントリーシートは大変恐縮ですが、１社につき１商品に限らせていただきます。</a:t>
                      </a:r>
                      <a:r>
                        <a:rPr kumimoji="1" lang="ja-JP" altLang="en-US" sz="1100" dirty="0"/>
                        <a:t>　</a:t>
                      </a:r>
                      <a:endParaRPr kumimoji="1" lang="en-US" altLang="ja-JP" sz="1100" b="0" dirty="0">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4"/>
                  </a:ext>
                </a:extLst>
              </a:tr>
              <a:tr h="238842">
                <a:tc>
                  <a:txBody>
                    <a:bodyPr/>
                    <a:lstStyle/>
                    <a:p>
                      <a:pPr algn="ctr"/>
                      <a:r>
                        <a:rPr kumimoji="1" lang="ja-JP" altLang="en-US" sz="1100" dirty="0"/>
                        <a:t>募集締切</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dirty="0">
                          <a:solidFill>
                            <a:srgbClr val="FF0000"/>
                          </a:solidFill>
                        </a:rPr>
                        <a:t>２０２３年１月３１日（火）正午</a:t>
                      </a:r>
                      <a:endParaRPr kumimoji="1" lang="en-US" altLang="ja-JP" sz="1100" b="1" dirty="0">
                        <a:solidFill>
                          <a:srgbClr val="FF0000"/>
                        </a:solidFill>
                        <a:latin typeface="HGｺﾞｼｯｸE" panose="020B0909000000000000" pitchFamily="49" charset="-128"/>
                        <a:ea typeface="HGｺﾞｼｯｸE" panose="020B0909000000000000" pitchFamily="49" charset="-128"/>
                      </a:endParaRPr>
                    </a:p>
                  </a:txBody>
                  <a:tcPr marL="98691" marR="98691" marT="49340" marB="49340" anchor="ctr"/>
                </a:tc>
                <a:extLst>
                  <a:ext uri="{0D108BD9-81ED-4DB2-BD59-A6C34878D82A}">
                    <a16:rowId xmlns:a16="http://schemas.microsoft.com/office/drawing/2014/main" val="10005"/>
                  </a:ext>
                </a:extLst>
              </a:tr>
              <a:tr h="813515">
                <a:tc>
                  <a:txBody>
                    <a:bodyPr/>
                    <a:lstStyle/>
                    <a:p>
                      <a:pPr algn="ctr"/>
                      <a:r>
                        <a:rPr kumimoji="1" lang="ja-JP" altLang="en-US" sz="1100" dirty="0"/>
                        <a:t>お申込み</a:t>
                      </a:r>
                      <a:endParaRPr kumimoji="1" lang="ja-JP" altLang="en-US" sz="1100" b="0" dirty="0">
                        <a:latin typeface="HGｺﾞｼｯｸE" panose="020B0909000000000000" pitchFamily="49" charset="-128"/>
                        <a:ea typeface="HGｺﾞｼｯｸE" panose="020B0909000000000000" pitchFamily="49" charset="-128"/>
                      </a:endParaRPr>
                    </a:p>
                  </a:txBody>
                  <a:tcPr marL="98691" marR="98691" marT="49340" marB="49340" anchor="ctr"/>
                </a:tc>
                <a:tc>
                  <a:txBody>
                    <a:bodyPr/>
                    <a:lstStyle/>
                    <a:p>
                      <a:r>
                        <a:rPr kumimoji="1" lang="ja-JP" altLang="en-US" sz="1100" b="0" u="none" dirty="0">
                          <a:latin typeface="+mn-ea"/>
                          <a:ea typeface="+mn-ea"/>
                        </a:rPr>
                        <a:t>下記申し込み欄に必要事項を記入のうえ、お申込み下さい。</a:t>
                      </a:r>
                      <a:endParaRPr kumimoji="1" lang="en-US" altLang="ja-JP" sz="1100" b="0" u="none" dirty="0">
                        <a:latin typeface="+mn-ea"/>
                        <a:ea typeface="+mn-ea"/>
                      </a:endParaRPr>
                    </a:p>
                    <a:p>
                      <a:r>
                        <a:rPr kumimoji="1" lang="ja-JP" altLang="en-US" sz="1050" b="1" u="none" dirty="0">
                          <a:latin typeface="+mn-ea"/>
                          <a:ea typeface="+mn-ea"/>
                        </a:rPr>
                        <a:t>申込締切後、</a:t>
                      </a:r>
                      <a:r>
                        <a:rPr kumimoji="1" lang="ja-JP" altLang="en-US" sz="1050" b="1" u="sng" dirty="0">
                          <a:latin typeface="+mn-ea"/>
                          <a:ea typeface="+mn-ea"/>
                        </a:rPr>
                        <a:t>株式会社</a:t>
                      </a:r>
                      <a:r>
                        <a:rPr kumimoji="1" lang="en-US" altLang="ja-JP" sz="1050" b="1" u="sng" dirty="0">
                          <a:latin typeface="+mn-ea"/>
                          <a:ea typeface="+mn-ea"/>
                        </a:rPr>
                        <a:t>JR</a:t>
                      </a:r>
                      <a:r>
                        <a:rPr kumimoji="1" lang="ja-JP" altLang="en-US" sz="1050" b="1" u="sng" dirty="0">
                          <a:latin typeface="+mn-ea"/>
                          <a:ea typeface="+mn-ea"/>
                        </a:rPr>
                        <a:t>東日本クロスステーションのバイヤーによる選考を実施いたします。</a:t>
                      </a:r>
                      <a:r>
                        <a:rPr kumimoji="1" lang="ja-JP" altLang="en-US" sz="1050" b="1" u="none" dirty="0">
                          <a:latin typeface="+mn-ea"/>
                          <a:ea typeface="+mn-ea"/>
                        </a:rPr>
                        <a:t>選考後、</a:t>
                      </a:r>
                      <a:r>
                        <a:rPr kumimoji="1" lang="ja-JP" altLang="en-US" sz="1050" b="1" dirty="0">
                          <a:latin typeface="+mn-ea"/>
                          <a:ea typeface="+mn-ea"/>
                        </a:rPr>
                        <a:t>ご商談いただける場合には、東京商工会議所から</a:t>
                      </a:r>
                      <a:r>
                        <a:rPr kumimoji="1" lang="ja-JP" altLang="en-US" sz="1050" b="1" dirty="0">
                          <a:solidFill>
                            <a:schemeClr val="tx1"/>
                          </a:solidFill>
                          <a:latin typeface="+mn-ea"/>
                          <a:ea typeface="+mn-ea"/>
                        </a:rPr>
                        <a:t>商談会の２週間前を目安</a:t>
                      </a:r>
                      <a:r>
                        <a:rPr kumimoji="1" lang="ja-JP" altLang="en-US" sz="1050" b="1" dirty="0">
                          <a:latin typeface="+mn-ea"/>
                          <a:ea typeface="+mn-ea"/>
                        </a:rPr>
                        <a:t>に商談スケジュール及び参加費のお振込み先をメールでご案内いたします。</a:t>
                      </a:r>
                      <a:endParaRPr kumimoji="1" lang="en-US" altLang="ja-JP" sz="1050" b="1" dirty="0">
                        <a:latin typeface="+mn-ea"/>
                        <a:ea typeface="+mn-ea"/>
                      </a:endParaRPr>
                    </a:p>
                    <a:p>
                      <a:r>
                        <a:rPr kumimoji="1" lang="ja-JP" altLang="en-US" sz="1050" b="0" dirty="0">
                          <a:latin typeface="+mn-ea"/>
                          <a:ea typeface="+mn-ea"/>
                        </a:rPr>
                        <a:t>商談対象外の場合は、誠に恐縮ですが、次回以降の機会をご活用ください。</a:t>
                      </a:r>
                      <a:endParaRPr kumimoji="1" lang="ja-JP" altLang="en-US" sz="1050" b="0" dirty="0">
                        <a:latin typeface="HGSｺﾞｼｯｸM" panose="020B0600000000000000" pitchFamily="50" charset="-128"/>
                        <a:ea typeface="HGSｺﾞｼｯｸM" panose="020B0600000000000000" pitchFamily="50" charset="-128"/>
                      </a:endParaRPr>
                    </a:p>
                  </a:txBody>
                  <a:tcPr marL="98691" marR="98691" marT="49340" marB="49340" anchor="ctr"/>
                </a:tc>
                <a:extLst>
                  <a:ext uri="{0D108BD9-81ED-4DB2-BD59-A6C34878D82A}">
                    <a16:rowId xmlns:a16="http://schemas.microsoft.com/office/drawing/2014/main" val="10006"/>
                  </a:ext>
                </a:extLst>
              </a:tr>
            </a:tbl>
          </a:graphicData>
        </a:graphic>
      </p:graphicFrame>
      <p:sp>
        <p:nvSpPr>
          <p:cNvPr id="7" name="正方形/長方形 6"/>
          <p:cNvSpPr/>
          <p:nvPr/>
        </p:nvSpPr>
        <p:spPr>
          <a:xfrm>
            <a:off x="306569" y="4175151"/>
            <a:ext cx="7490400" cy="7935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◆商談会当日は、会社案内やサンプル、商品パンフレットをご持参ください。</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◆会場内外問わず、調理行為、危険物の持ち込みは出来ません。</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◆本商談会を契機に発生した取引等に関するトラブル・損害について、東京商工会議所は一切責任を負いかねますので、</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ご了承のうえお申し込みください。</a:t>
            </a:r>
          </a:p>
        </p:txBody>
      </p:sp>
      <p:sp>
        <p:nvSpPr>
          <p:cNvPr id="10" name="正方形/長方形 9"/>
          <p:cNvSpPr/>
          <p:nvPr/>
        </p:nvSpPr>
        <p:spPr>
          <a:xfrm>
            <a:off x="133391" y="4839716"/>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1204299" y="4683088"/>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ea typeface="メイリオ" panose="020B0604030504040204" pitchFamily="50" charset="-128"/>
              </a:rPr>
              <a:t>お申し込みの際にご提供いただいたお客様の情報は、当会議所のほか、主催の東京商工会議所、㈱</a:t>
            </a:r>
            <a:r>
              <a:rPr kumimoji="1" lang="en-US" altLang="ja-JP" sz="800" dirty="0">
                <a:solidFill>
                  <a:schemeClr val="tx1"/>
                </a:solidFill>
                <a:latin typeface="メイリオ" panose="020B0604030504040204" pitchFamily="50" charset="-128"/>
                <a:ea typeface="メイリオ" panose="020B0604030504040204" pitchFamily="50" charset="-128"/>
              </a:rPr>
              <a:t>JR</a:t>
            </a:r>
            <a:r>
              <a:rPr kumimoji="1" lang="ja-JP" altLang="en-US" sz="800" dirty="0">
                <a:solidFill>
                  <a:schemeClr val="tx1"/>
                </a:solidFill>
                <a:latin typeface="メイリオ" panose="020B0604030504040204" pitchFamily="50" charset="-128"/>
                <a:ea typeface="メイリオ" panose="020B0604030504040204" pitchFamily="50" charset="-128"/>
              </a:rPr>
              <a:t>東日本クロスステーション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sp>
        <p:nvSpPr>
          <p:cNvPr id="15" name="正方形/長方形 14"/>
          <p:cNvSpPr/>
          <p:nvPr/>
        </p:nvSpPr>
        <p:spPr>
          <a:xfrm>
            <a:off x="193255" y="9999085"/>
            <a:ext cx="7404635" cy="69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rgbClr val="FF0000"/>
                </a:solidFill>
                <a:latin typeface="+mn-ea"/>
              </a:rPr>
              <a:t>＜申込み先＞京都商工会議所　産業振興部（担当：島津、梅垣）  </a:t>
            </a:r>
            <a:r>
              <a:rPr lang="en-US" altLang="ja-JP" sz="1050" dirty="0">
                <a:solidFill>
                  <a:srgbClr val="FF0000"/>
                </a:solidFill>
                <a:latin typeface="+mn-ea"/>
              </a:rPr>
              <a:t>TEL</a:t>
            </a:r>
            <a:r>
              <a:rPr lang="ja-JP" altLang="en-US" sz="1050" dirty="0">
                <a:solidFill>
                  <a:srgbClr val="FF0000"/>
                </a:solidFill>
                <a:latin typeface="+mn-ea"/>
              </a:rPr>
              <a:t>：</a:t>
            </a:r>
            <a:r>
              <a:rPr lang="en-US" altLang="ja-JP" sz="1050" dirty="0">
                <a:solidFill>
                  <a:srgbClr val="FF0000"/>
                </a:solidFill>
                <a:latin typeface="+mn-ea"/>
              </a:rPr>
              <a:t>075-341-9781</a:t>
            </a:r>
            <a:r>
              <a:rPr lang="ja-JP" altLang="en-US" sz="1050" dirty="0">
                <a:solidFill>
                  <a:srgbClr val="FF0000"/>
                </a:solidFill>
                <a:latin typeface="+mn-ea"/>
              </a:rPr>
              <a:t>　</a:t>
            </a:r>
            <a:r>
              <a:rPr lang="en-US" altLang="ja-JP" sz="1050" dirty="0">
                <a:solidFill>
                  <a:srgbClr val="FF0000"/>
                </a:solidFill>
                <a:latin typeface="+mn-ea"/>
              </a:rPr>
              <a:t>E-mail</a:t>
            </a:r>
            <a:r>
              <a:rPr lang="ja-JP" altLang="en-US" sz="1050" dirty="0">
                <a:solidFill>
                  <a:srgbClr val="FF0000"/>
                </a:solidFill>
                <a:latin typeface="+mn-ea"/>
              </a:rPr>
              <a:t>：</a:t>
            </a:r>
            <a:r>
              <a:rPr lang="en-US" altLang="ja-JP" sz="1050" dirty="0">
                <a:solidFill>
                  <a:srgbClr val="FF0000"/>
                </a:solidFill>
                <a:latin typeface="+mn-ea"/>
              </a:rPr>
              <a:t>bmpj@kyo.or.jp</a:t>
            </a:r>
          </a:p>
          <a:p>
            <a:pPr>
              <a:defRPr/>
            </a:pPr>
            <a:r>
              <a:rPr lang="ja-JP" altLang="en-US" sz="900" dirty="0">
                <a:solidFill>
                  <a:schemeClr val="tx1"/>
                </a:solidFill>
                <a:latin typeface="+mn-ea"/>
              </a:rPr>
              <a:t>＜事業運営＞東京商工会議所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 </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bizkoryu@tokyo-cci.or.jp</a:t>
            </a:r>
            <a:endParaRPr lang="ja-JP" altLang="en-US" sz="900" dirty="0">
              <a:solidFill>
                <a:schemeClr val="tx1"/>
              </a:solidFill>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1980321966"/>
              </p:ext>
            </p:extLst>
          </p:nvPr>
        </p:nvGraphicFramePr>
        <p:xfrm>
          <a:off x="561933" y="5309527"/>
          <a:ext cx="6521449" cy="4734025"/>
        </p:xfrm>
        <a:graphic>
          <a:graphicData uri="http://schemas.openxmlformats.org/drawingml/2006/table">
            <a:tbl>
              <a:tblPr/>
              <a:tblGrid>
                <a:gridCol w="1786347">
                  <a:extLst>
                    <a:ext uri="{9D8B030D-6E8A-4147-A177-3AD203B41FA5}">
                      <a16:colId xmlns:a16="http://schemas.microsoft.com/office/drawing/2014/main" val="2212543982"/>
                    </a:ext>
                  </a:extLst>
                </a:gridCol>
                <a:gridCol w="1478651">
                  <a:extLst>
                    <a:ext uri="{9D8B030D-6E8A-4147-A177-3AD203B41FA5}">
                      <a16:colId xmlns:a16="http://schemas.microsoft.com/office/drawing/2014/main" val="3720788163"/>
                    </a:ext>
                  </a:extLst>
                </a:gridCol>
                <a:gridCol w="1145314">
                  <a:extLst>
                    <a:ext uri="{9D8B030D-6E8A-4147-A177-3AD203B41FA5}">
                      <a16:colId xmlns:a16="http://schemas.microsoft.com/office/drawing/2014/main" val="381156383"/>
                    </a:ext>
                  </a:extLst>
                </a:gridCol>
                <a:gridCol w="2111137">
                  <a:extLst>
                    <a:ext uri="{9D8B030D-6E8A-4147-A177-3AD203B41FA5}">
                      <a16:colId xmlns:a16="http://schemas.microsoft.com/office/drawing/2014/main" val="3135900872"/>
                    </a:ext>
                  </a:extLst>
                </a:gridCol>
              </a:tblGrid>
              <a:tr h="213398">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6543345"/>
                  </a:ext>
                </a:extLst>
              </a:tr>
              <a:tr h="213398">
                <a:tc gridSpan="4">
                  <a:txBody>
                    <a:bodyPr/>
                    <a:lstStyle/>
                    <a:p>
                      <a:pPr algn="l"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3901736"/>
                  </a:ext>
                </a:extLst>
              </a:tr>
              <a:tr h="283962">
                <a:tc gridSpan="4">
                  <a:txBody>
                    <a:bodyPr/>
                    <a:lstStyle/>
                    <a:p>
                      <a:pPr algn="r" fontAlgn="b"/>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会員番号：　　　　　　　）</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23189369"/>
                  </a:ext>
                </a:extLst>
              </a:tr>
              <a:tr h="21339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4511876"/>
                  </a:ext>
                </a:extLst>
              </a:tr>
              <a:tr h="283962">
                <a:tc gridSpan="3">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712992"/>
                  </a:ext>
                </a:extLst>
              </a:tr>
              <a:tr h="213398">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44777"/>
                  </a:ext>
                </a:extLst>
              </a:tr>
              <a:tr h="213398">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08828791"/>
                  </a:ext>
                </a:extLst>
              </a:tr>
              <a:tr h="283962">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449759"/>
                  </a:ext>
                </a:extLst>
              </a:tr>
              <a:tr h="264614">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6336182"/>
                  </a:ext>
                </a:extLst>
              </a:tr>
              <a:tr h="418261">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47831751"/>
                  </a:ext>
                </a:extLst>
              </a:tr>
              <a:tr h="213398">
                <a:tc gridSpan="4">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09630106"/>
                  </a:ext>
                </a:extLst>
              </a:tr>
              <a:tr h="21339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00349405"/>
                  </a:ext>
                </a:extLst>
              </a:tr>
              <a:tr h="213398">
                <a:tc gridSpan="3">
                  <a:txBody>
                    <a:bodyPr/>
                    <a:lstStyle/>
                    <a:p>
                      <a:pPr algn="l"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821770"/>
                  </a:ext>
                </a:extLst>
              </a:tr>
              <a:tr h="28396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07584576"/>
                  </a:ext>
                </a:extLst>
              </a:tr>
              <a:tr h="213398">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73242486"/>
                  </a:ext>
                </a:extLst>
              </a:tr>
              <a:tr h="213398">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987592"/>
                  </a:ext>
                </a:extLst>
              </a:tr>
              <a:tr h="283962">
                <a:tc gridSpan="3">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0038821"/>
                  </a:ext>
                </a:extLst>
              </a:tr>
              <a:tr h="213398">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2">
                  <a:txBody>
                    <a:bodyPr/>
                    <a:lstStyle/>
                    <a:p>
                      <a:pPr algn="ctr"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応募カテゴリ</a:t>
                      </a: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（希望するものに〇）</a:t>
                      </a:r>
                      <a:endParaRPr lang="ja-JP" altLang="en-US" sz="1000" b="1" i="0" u="none" strike="noStrike">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2473982720"/>
                  </a:ext>
                </a:extLst>
              </a:tr>
              <a:tr h="283962">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①</a:t>
                      </a:r>
                      <a:r>
                        <a:rPr lang="en-US" altLang="ja-JP" sz="900" b="1" i="0" u="none" strike="noStrike" dirty="0" err="1">
                          <a:solidFill>
                            <a:srgbClr val="000000"/>
                          </a:solidFill>
                          <a:effectLst/>
                          <a:latin typeface="游ゴシック" panose="020B0400000000000000" pitchFamily="50" charset="-128"/>
                          <a:ea typeface="游ゴシック" panose="020B0400000000000000" pitchFamily="50" charset="-128"/>
                        </a:rPr>
                        <a:t>NewDays</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　②コレもう食べた？　③臨時売店　④その他</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169647728"/>
                  </a:ext>
                </a:extLst>
              </a:tr>
            </a:tbl>
          </a:graphicData>
        </a:graphic>
      </p:graphicFrame>
    </p:spTree>
    <p:extLst>
      <p:ext uri="{BB962C8B-B14F-4D97-AF65-F5344CB8AC3E}">
        <p14:creationId xmlns:p14="http://schemas.microsoft.com/office/powerpoint/2010/main" val="13154756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1251</TotalTime>
  <Words>938</Words>
  <Application>Microsoft Office PowerPoint</Application>
  <PresentationFormat>ユーザー設定</PresentationFormat>
  <Paragraphs>119</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vt:i4>
      </vt:variant>
    </vt:vector>
  </HeadingPairs>
  <TitlesOfParts>
    <vt:vector size="13" baseType="lpstr">
      <vt:lpstr>HGPｺﾞｼｯｸE</vt:lpstr>
      <vt:lpstr>HGP創英角ｺﾞｼｯｸUB</vt:lpstr>
      <vt:lpstr>HGSｺﾞｼｯｸM</vt:lpstr>
      <vt:lpstr>HGｺﾞｼｯｸE</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島津 姿子</cp:lastModifiedBy>
  <cp:revision>275</cp:revision>
  <cp:lastPrinted>2022-12-21T08:17:40Z</cp:lastPrinted>
  <dcterms:created xsi:type="dcterms:W3CDTF">2019-10-15T07:51:00Z</dcterms:created>
  <dcterms:modified xsi:type="dcterms:W3CDTF">2023-01-18T01:52:47Z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