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635750" cy="9767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000000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>
        <p:scale>
          <a:sx n="155" d="100"/>
          <a:sy n="155" d="100"/>
        </p:scale>
        <p:origin x="110" y="-2371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723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52650" y="1220788"/>
            <a:ext cx="2330450" cy="3297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7" rIns="91431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575" y="4700796"/>
            <a:ext cx="5308600" cy="3846106"/>
          </a:xfrm>
          <a:prstGeom prst="rect">
            <a:avLst/>
          </a:prstGeom>
        </p:spPr>
        <p:txBody>
          <a:bodyPr vert="horz" lIns="91431" tIns="45717" rIns="91431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723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izkoryu@tokyo-cci.or.jp" TargetMode="External"/><Relationship Id="rId2" Type="http://schemas.openxmlformats.org/officeDocument/2006/relationships/hyperlink" Target="mailto:bmpj@kyo.or.j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138262" y="5113337"/>
            <a:ext cx="7260741" cy="5432256"/>
          </a:xfrm>
          <a:prstGeom prst="rect">
            <a:avLst/>
          </a:prstGeom>
          <a:ln>
            <a:solidFill>
              <a:srgbClr val="666633"/>
            </a:solidFill>
          </a:ln>
        </p:spPr>
        <p:txBody>
          <a:bodyPr wrap="square">
            <a:spAutoFit/>
          </a:bodyPr>
          <a:lstStyle/>
          <a:p>
            <a:endParaRPr lang="en-US" altLang="ja-JP" sz="1700" b="1" dirty="0"/>
          </a:p>
          <a:p>
            <a:endParaRPr lang="en-US" altLang="ja-JP" sz="1000" b="1" dirty="0"/>
          </a:p>
          <a:p>
            <a:r>
              <a:rPr lang="ja-JP" altLang="en-US" sz="1600" b="1" dirty="0"/>
              <a:t>●募集商品イメージ</a:t>
            </a:r>
            <a:endParaRPr lang="en-US" altLang="ja-JP" sz="1600" b="1" dirty="0"/>
          </a:p>
          <a:p>
            <a:r>
              <a:rPr lang="ja-JP" altLang="en-US" sz="1400" dirty="0"/>
              <a:t>　・栗、ナッツ、餡子を使ったスイーツ</a:t>
            </a:r>
          </a:p>
          <a:p>
            <a:r>
              <a:rPr lang="ja-JP" altLang="en-US" sz="1400" dirty="0"/>
              <a:t>　・インスタ映え、しずる感を全面に出した食品</a:t>
            </a:r>
          </a:p>
          <a:p>
            <a:r>
              <a:rPr lang="ja-JP" altLang="en-US" sz="1400" dirty="0"/>
              <a:t>　・製造、職人技にこだわった希少性の食品</a:t>
            </a:r>
          </a:p>
          <a:p>
            <a:r>
              <a:rPr lang="ja-JP" altLang="en-US" sz="1400" dirty="0"/>
              <a:t>　・カレーやスープ、冷凍米飯など、簡単料理で簡便性の高い総菜</a:t>
            </a:r>
          </a:p>
          <a:p>
            <a:r>
              <a:rPr lang="ja-JP" altLang="en-US" sz="1400" dirty="0"/>
              <a:t>　・母の日やクリスマス等、イベントに合わせたシーズナル商品</a:t>
            </a:r>
            <a:endParaRPr lang="en-US" altLang="ja-JP" sz="600" dirty="0">
              <a:solidFill>
                <a:prstClr val="black"/>
              </a:solidFill>
            </a:endParaRPr>
          </a:p>
          <a:p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r>
              <a:rPr lang="ja-JP" altLang="en-US" sz="1600" b="1" dirty="0"/>
              <a:t>●購入者・ターゲット層</a:t>
            </a:r>
            <a:endParaRPr lang="en-US" altLang="ja-JP" sz="1600" b="1" dirty="0"/>
          </a:p>
          <a:p>
            <a:r>
              <a:rPr lang="ja-JP" altLang="en-US" sz="1400" dirty="0"/>
              <a:t>　➀</a:t>
            </a:r>
            <a:r>
              <a:rPr lang="en-US" altLang="ja-JP" sz="1400" dirty="0"/>
              <a:t>30</a:t>
            </a:r>
            <a:r>
              <a:rPr lang="ja-JP" altLang="en-US" sz="1400" dirty="0"/>
              <a:t>～</a:t>
            </a:r>
            <a:r>
              <a:rPr lang="en-US" altLang="ja-JP" sz="1400" dirty="0"/>
              <a:t>60</a:t>
            </a:r>
            <a:r>
              <a:rPr lang="ja-JP" altLang="en-US" sz="1400" dirty="0"/>
              <a:t>代女性</a:t>
            </a:r>
          </a:p>
          <a:p>
            <a:r>
              <a:rPr lang="ja-JP" altLang="en-US" sz="1400" dirty="0"/>
              <a:t>　　流行りやビジュアルに敏感な方</a:t>
            </a:r>
          </a:p>
          <a:p>
            <a:r>
              <a:rPr lang="ja-JP" altLang="en-US" sz="1400" dirty="0"/>
              <a:t>　➁</a:t>
            </a:r>
            <a:r>
              <a:rPr lang="en-US" altLang="ja-JP" sz="1400" dirty="0"/>
              <a:t>50</a:t>
            </a:r>
            <a:r>
              <a:rPr lang="ja-JP" altLang="en-US" sz="1400" dirty="0"/>
              <a:t>～</a:t>
            </a:r>
            <a:r>
              <a:rPr lang="en-US" altLang="ja-JP" sz="1400" dirty="0"/>
              <a:t>70</a:t>
            </a:r>
            <a:r>
              <a:rPr lang="ja-JP" altLang="en-US" sz="1400" dirty="0"/>
              <a:t>代男性</a:t>
            </a:r>
          </a:p>
          <a:p>
            <a:r>
              <a:rPr lang="ja-JP" altLang="en-US" sz="1400" dirty="0"/>
              <a:t>　　商品だけでなく、その背景にあるものや</a:t>
            </a:r>
            <a:endParaRPr lang="en-US" altLang="ja-JP" sz="1400" dirty="0"/>
          </a:p>
          <a:p>
            <a:r>
              <a:rPr lang="ja-JP" altLang="en-US" sz="1400" dirty="0"/>
              <a:t>　　モノづくりに興味のある方</a:t>
            </a:r>
          </a:p>
          <a:p>
            <a:r>
              <a:rPr lang="ja-JP" altLang="en-US" sz="1200" b="1" dirty="0">
                <a:latin typeface="+mn-ea"/>
              </a:rPr>
              <a:t>　</a:t>
            </a:r>
            <a:r>
              <a:rPr lang="en-US" altLang="ja-JP" sz="1200" b="1" dirty="0">
                <a:solidFill>
                  <a:srgbClr val="0070C0"/>
                </a:solidFill>
                <a:latin typeface="+mn-ea"/>
              </a:rPr>
              <a:t>※</a:t>
            </a:r>
            <a:r>
              <a:rPr lang="ja-JP" altLang="en-US" sz="1200" b="1" u="sng" dirty="0">
                <a:solidFill>
                  <a:srgbClr val="0070C0"/>
                </a:solidFill>
                <a:latin typeface="+mn-ea"/>
              </a:rPr>
              <a:t>右</a:t>
            </a:r>
            <a:r>
              <a:rPr lang="en-US" altLang="ja-JP" sz="1200" b="1" u="sng" dirty="0">
                <a:solidFill>
                  <a:srgbClr val="0070C0"/>
                </a:solidFill>
                <a:latin typeface="+mn-ea"/>
              </a:rPr>
              <a:t>QR</a:t>
            </a:r>
            <a:r>
              <a:rPr lang="ja-JP" altLang="en-US" sz="1200" b="1" u="sng" dirty="0">
                <a:solidFill>
                  <a:srgbClr val="0070C0"/>
                </a:solidFill>
                <a:latin typeface="+mn-ea"/>
              </a:rPr>
              <a:t>コード（セレクトショップサイト）から</a:t>
            </a:r>
          </a:p>
          <a:p>
            <a:r>
              <a:rPr lang="ja-JP" altLang="en-US" sz="1200" b="1" dirty="0">
                <a:solidFill>
                  <a:srgbClr val="0070C0"/>
                </a:solidFill>
                <a:latin typeface="+mn-ea"/>
              </a:rPr>
              <a:t>　　</a:t>
            </a:r>
            <a:r>
              <a:rPr lang="ja-JP" altLang="en-US" sz="1200" b="1" u="sng" dirty="0">
                <a:solidFill>
                  <a:srgbClr val="0070C0"/>
                </a:solidFill>
                <a:latin typeface="+mn-ea"/>
              </a:rPr>
              <a:t>掲載商品のイメージを必ず確認の上、ご応募ください。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r>
              <a:rPr lang="ja-JP" altLang="en-US" sz="1600" b="1" dirty="0">
                <a:solidFill>
                  <a:prstClr val="black"/>
                </a:solidFill>
              </a:rPr>
              <a:t>●条件面</a:t>
            </a:r>
            <a:endParaRPr lang="en-US" altLang="ja-JP" sz="1600" b="1" dirty="0">
              <a:solidFill>
                <a:prstClr val="black"/>
              </a:solidFill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・直取引、個別宅配（メーカー直送）</a:t>
            </a:r>
            <a:r>
              <a:rPr lang="en-US" altLang="ja-JP" sz="1400" dirty="0">
                <a:solidFill>
                  <a:prstClr val="black"/>
                </a:solidFill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</a:rPr>
              <a:t>送料はリンベル社負担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・賞味期間４日以上、リードタイム５日以内の商品</a:t>
            </a:r>
          </a:p>
          <a:p>
            <a:pPr lvl="0"/>
            <a:r>
              <a:rPr lang="ja-JP" altLang="en-US" sz="1400" dirty="0">
                <a:solidFill>
                  <a:prstClr val="black"/>
                </a:solidFill>
              </a:rPr>
              <a:t>・月</a:t>
            </a:r>
            <a:r>
              <a:rPr lang="en-US" altLang="ja-JP" sz="1400" dirty="0">
                <a:solidFill>
                  <a:prstClr val="black"/>
                </a:solidFill>
              </a:rPr>
              <a:t>200</a:t>
            </a:r>
            <a:r>
              <a:rPr lang="ja-JP" altLang="en-US" sz="1400" dirty="0">
                <a:solidFill>
                  <a:prstClr val="black"/>
                </a:solidFill>
              </a:rPr>
              <a:t>セット以上出荷可能な商品</a:t>
            </a:r>
          </a:p>
          <a:p>
            <a:pPr lvl="0"/>
            <a:endParaRPr lang="en-US" altLang="ja-JP" sz="600" dirty="0">
              <a:solidFill>
                <a:prstClr val="black"/>
              </a:solidFill>
            </a:endParaRPr>
          </a:p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</a:rPr>
              <a:t>今回の募集媒体については、掲載時に商品撮影が発生する場合、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　サンプル提供のご協力のみ頂いております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</a:rPr>
              <a:t>食品表示の徹底やＰＬ保険加入も重要な項目となります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38592" y="1920223"/>
            <a:ext cx="7060221" cy="1222839"/>
          </a:xfrm>
          <a:prstGeom prst="roundRect">
            <a:avLst/>
          </a:prstGeom>
          <a:solidFill>
            <a:srgbClr val="C3A6DE"/>
          </a:solidFill>
          <a:ln>
            <a:solidFill>
              <a:srgbClr val="66663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191914" y="3249811"/>
            <a:ext cx="7252412" cy="887298"/>
            <a:chOff x="306202" y="2855882"/>
            <a:chExt cx="8257578" cy="887298"/>
          </a:xfrm>
        </p:grpSpPr>
        <p:sp>
          <p:nvSpPr>
            <p:cNvPr id="14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343070"/>
              <a:ext cx="82575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rgbClr val="666633"/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　場</a:t>
              </a:r>
              <a:r>
                <a:rPr lang="ja-JP" altLang="en-US" sz="2000" dirty="0">
                  <a:solidFill>
                    <a:srgbClr val="666633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東京商工会議所</a:t>
              </a:r>
              <a:r>
                <a:rPr lang="ja-JP" altLang="en-US" sz="1600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600" dirty="0" err="1">
                  <a:latin typeface="+mj-ea"/>
                  <a:ea typeface="+mj-ea"/>
                  <a:cs typeface="メイリオ" panose="020B0604030504040204" pitchFamily="34" charset="-128"/>
                </a:rPr>
                <a:t>Hall&amp;Conference</a:t>
              </a:r>
              <a:r>
                <a:rPr lang="en-US" altLang="ja-JP" sz="1600" dirty="0">
                  <a:latin typeface="+mj-ea"/>
                  <a:ea typeface="+mj-ea"/>
                  <a:cs typeface="メイリオ" panose="020B0604030504040204" pitchFamily="34" charset="-128"/>
                </a:rPr>
                <a:t> Room</a:t>
              </a:r>
              <a:r>
                <a:rPr lang="ja-JP" altLang="en-US" sz="1600" dirty="0">
                  <a:latin typeface="+mj-ea"/>
                  <a:ea typeface="+mj-ea"/>
                  <a:cs typeface="メイリオ" panose="020B0604030504040204" pitchFamily="34" charset="-128"/>
                </a:rPr>
                <a:t>）</a:t>
              </a:r>
              <a:r>
                <a:rPr lang="en-US" altLang="ja-JP" sz="1400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対面式商談</a:t>
              </a:r>
              <a:endParaRPr lang="en-US" altLang="ja-JP" sz="1400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25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855882"/>
              <a:ext cx="7898369" cy="58477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rgbClr val="666633"/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開催日時</a:t>
              </a:r>
              <a:r>
                <a:rPr lang="ja-JP" altLang="en-US" sz="2000" b="1" dirty="0">
                  <a:latin typeface="+mj-ea"/>
                  <a:ea typeface="+mj-ea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2024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en-US" altLang="ja-JP" dirty="0">
                  <a:latin typeface="+mn-ea"/>
                  <a:ea typeface="+mn-ea"/>
                  <a:cs typeface="メイリオ" panose="020B0604030504040204" pitchFamily="34" charset="-128"/>
                </a:rPr>
                <a:t>4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月</a:t>
              </a:r>
              <a:r>
                <a:rPr lang="en-US" altLang="ja-JP" dirty="0">
                  <a:latin typeface="+mn-ea"/>
                  <a:ea typeface="+mn-ea"/>
                  <a:cs typeface="メイリオ" panose="020B0604030504040204" pitchFamily="34" charset="-128"/>
                </a:rPr>
                <a:t>16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日（火）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304734" y="1803117"/>
            <a:ext cx="395066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kumimoji="1" lang="en-US" altLang="ja-JP" sz="1200" b="1" dirty="0">
              <a:latin typeface="+mj-ea"/>
              <a:ea typeface="+mj-ea"/>
            </a:endParaRPr>
          </a:p>
          <a:p>
            <a:r>
              <a:rPr kumimoji="1" lang="ja-JP" altLang="en-US" sz="1200" b="1" dirty="0">
                <a:latin typeface="+mj-ea"/>
                <a:ea typeface="+mj-ea"/>
              </a:rPr>
              <a:t>リンベル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株</a:t>
            </a:r>
            <a:r>
              <a:rPr kumimoji="1" lang="en-US" altLang="ja-JP" sz="1200" b="1" dirty="0">
                <a:latin typeface="+mj-ea"/>
                <a:ea typeface="+mj-ea"/>
              </a:rPr>
              <a:t>) </a:t>
            </a:r>
            <a:r>
              <a:rPr kumimoji="1" lang="ja-JP" altLang="en-US" sz="1200" dirty="0">
                <a:latin typeface="+mj-ea"/>
                <a:ea typeface="+mj-ea"/>
              </a:rPr>
              <a:t>について</a:t>
            </a:r>
            <a:r>
              <a:rPr kumimoji="1" lang="en-US" altLang="ja-JP" sz="1200" dirty="0">
                <a:latin typeface="+mj-ea"/>
                <a:ea typeface="+mj-ea"/>
              </a:rPr>
              <a:t>…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361812" y="2218306"/>
            <a:ext cx="6792441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200" dirty="0">
                <a:latin typeface="+mj-ea"/>
                <a:ea typeface="+mj-ea"/>
              </a:rPr>
              <a:t>カタログギフトの企画・制作・販売を行うカタログギフト業界のリーディングカンパニーです。カタログギフトで培ったノウハウを結集し、通信販売や雑誌内通信販売タイアップも実施しております（小学館や婦人画報のお取り寄せ通販など）</a:t>
            </a:r>
            <a:endParaRPr lang="en-US" altLang="ja-JP" sz="1200" dirty="0">
              <a:latin typeface="+mj-ea"/>
              <a:ea typeface="+mj-ea"/>
            </a:endParaRPr>
          </a:p>
          <a:p>
            <a:pPr>
              <a:spcBef>
                <a:spcPts val="600"/>
              </a:spcBef>
            </a:pP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ギフト承り件数：年間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950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万件　年間売上：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868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億円（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2023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年</a:t>
            </a:r>
            <a:r>
              <a:rPr lang="en-US" altLang="ja-JP" sz="1200" b="1" dirty="0">
                <a:solidFill>
                  <a:srgbClr val="333333"/>
                </a:solidFill>
                <a:latin typeface="+mj-ea"/>
                <a:ea typeface="+mj-ea"/>
              </a:rPr>
              <a:t>2</a:t>
            </a:r>
            <a:r>
              <a:rPr lang="ja-JP" altLang="en-US" sz="1200" b="1" dirty="0">
                <a:solidFill>
                  <a:srgbClr val="333333"/>
                </a:solidFill>
                <a:latin typeface="+mj-ea"/>
                <a:ea typeface="+mj-ea"/>
              </a:rPr>
              <a:t>月期）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76954" y="327632"/>
            <a:ext cx="3642467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</a:t>
            </a:r>
            <a:r>
              <a:rPr kumimoji="1" lang="ja-JP" altLang="en-US" sz="2400" b="1" dirty="0"/>
              <a:t>サプライヤー募集！</a:t>
            </a:r>
          </a:p>
        </p:txBody>
      </p:sp>
      <p:sp>
        <p:nvSpPr>
          <p:cNvPr id="22" name="正方形/長方形 21"/>
          <p:cNvSpPr/>
          <p:nvPr/>
        </p:nvSpPr>
        <p:spPr bwMode="white">
          <a:xfrm>
            <a:off x="301577" y="883180"/>
            <a:ext cx="3585018" cy="4635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東商バイヤーズミーティング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 bwMode="white">
          <a:xfrm>
            <a:off x="-233138" y="1107193"/>
            <a:ext cx="6936928" cy="10310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　リンベル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との個別商談会</a:t>
            </a:r>
            <a:endParaRPr lang="ja-JP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+mn-ea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750937" y="4290934"/>
            <a:ext cx="5675689" cy="736182"/>
            <a:chOff x="-158132" y="4943397"/>
            <a:chExt cx="7574055" cy="736182"/>
          </a:xfrm>
        </p:grpSpPr>
        <p:sp>
          <p:nvSpPr>
            <p:cNvPr id="7" name="正方形/長方形 6"/>
            <p:cNvSpPr/>
            <p:nvPr/>
          </p:nvSpPr>
          <p:spPr>
            <a:xfrm>
              <a:off x="-158132" y="4943397"/>
              <a:ext cx="757405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b="1" dirty="0">
                  <a:latin typeface="+mn-ea"/>
                </a:rPr>
                <a:t>　 </a:t>
              </a:r>
              <a:r>
                <a:rPr lang="ja-JP" altLang="en-US" sz="2400" b="1" dirty="0">
                  <a:latin typeface="+mn-ea"/>
                </a:rPr>
                <a:t>食品全般</a:t>
              </a:r>
              <a:r>
                <a:rPr lang="ja-JP" altLang="ja-JP" sz="1800" b="1" dirty="0">
                  <a:effectLst/>
                  <a:latin typeface="+mn-ea"/>
                  <a:cs typeface="Times New Roman" panose="02020603050405020304" pitchFamily="18" charset="0"/>
                </a:rPr>
                <a:t>（</a:t>
              </a:r>
              <a:r>
                <a:rPr lang="ja-JP" altLang="en-US" sz="1800" b="1" dirty="0">
                  <a:effectLst/>
                  <a:latin typeface="+mn-ea"/>
                  <a:cs typeface="Times New Roman" panose="02020603050405020304" pitchFamily="18" charset="0"/>
                </a:rPr>
                <a:t>特に </a:t>
              </a:r>
              <a:r>
                <a:rPr lang="ja-JP" altLang="ja-JP" sz="1800" b="1" dirty="0">
                  <a:effectLst/>
                  <a:latin typeface="+mn-ea"/>
                  <a:cs typeface="Times New Roman" panose="02020603050405020304" pitchFamily="18" charset="0"/>
                </a:rPr>
                <a:t>スイーツ、総菜、季節商品）</a:t>
              </a:r>
              <a:endParaRPr lang="ja-JP" altLang="en-US" sz="1050" b="1" dirty="0">
                <a:latin typeface="+mn-ea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353005" y="5371802"/>
              <a:ext cx="694349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400" b="1" dirty="0"/>
                <a:t>※ GMS</a:t>
              </a:r>
              <a:r>
                <a:rPr lang="ja-JP" altLang="en-US" sz="1400" b="1" dirty="0"/>
                <a:t>等で幅広く流通している商品は除く。パーソナルギフト</a:t>
              </a:r>
              <a:endParaRPr lang="en-US" altLang="ja-JP" sz="1400" b="1" dirty="0"/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138262" y="4215195"/>
            <a:ext cx="7252412" cy="831282"/>
          </a:xfrm>
          <a:prstGeom prst="rect">
            <a:avLst/>
          </a:prstGeom>
          <a:noFill/>
          <a:ln>
            <a:solidFill>
              <a:srgbClr val="66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4764258" y="8517228"/>
            <a:ext cx="211414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※</a:t>
            </a:r>
            <a:r>
              <a:rPr lang="ja-JP" altLang="en-US" sz="9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掲載</a:t>
            </a:r>
            <a:r>
              <a:rPr lang="ja-JP" altLang="en-US" sz="900" dirty="0">
                <a:solidFill>
                  <a:srgbClr val="000000"/>
                </a:solidFill>
                <a:latin typeface="+mj-ea"/>
                <a:ea typeface="+mj-ea"/>
              </a:rPr>
              <a:t>サイト</a:t>
            </a:r>
            <a:r>
              <a:rPr lang="ja-JP" altLang="en-US" sz="9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イメージ</a:t>
            </a:r>
            <a:endParaRPr lang="en-US" altLang="ja-JP" sz="900" b="0" i="0" dirty="0">
              <a:solidFill>
                <a:srgbClr val="000000"/>
              </a:solidFill>
              <a:effectLst/>
              <a:latin typeface="+mj-ea"/>
              <a:ea typeface="+mj-ea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22541" y="5182635"/>
            <a:ext cx="7055006" cy="32153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u="sng" dirty="0">
                <a:solidFill>
                  <a:schemeClr val="tx1"/>
                </a:solidFill>
              </a:rPr>
              <a:t>以下の要件にあう商品を募集いたします</a:t>
            </a:r>
            <a:endParaRPr lang="en-US" altLang="ja-JP" b="1" u="sng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46590" y="4340424"/>
            <a:ext cx="72440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666633"/>
                </a:solidFill>
              </a:rPr>
              <a:t>募集カテゴリー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5358008" y="10024610"/>
            <a:ext cx="1692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solidFill>
                  <a:srgbClr val="000000"/>
                </a:solidFill>
                <a:latin typeface="+mj-ea"/>
              </a:rPr>
              <a:t>▲リンベルセレクトショップ</a:t>
            </a:r>
            <a:endParaRPr lang="en-US" altLang="ja-JP" sz="900" dirty="0">
              <a:solidFill>
                <a:srgbClr val="000000"/>
              </a:solidFill>
              <a:latin typeface="+mj-ea"/>
            </a:endParaRPr>
          </a:p>
          <a:p>
            <a:pPr algn="ctr"/>
            <a:r>
              <a:rPr lang="ja-JP" altLang="en-US" sz="900" dirty="0">
                <a:solidFill>
                  <a:srgbClr val="000000"/>
                </a:solidFill>
                <a:latin typeface="+mj-ea"/>
              </a:rPr>
              <a:t>サイトはこちら</a:t>
            </a:r>
            <a:endParaRPr lang="en-US" altLang="ja-JP" sz="900" dirty="0">
              <a:solidFill>
                <a:srgbClr val="000000"/>
              </a:solidFill>
              <a:latin typeface="+mj-ea"/>
            </a:endParaRPr>
          </a:p>
        </p:txBody>
      </p:sp>
      <p:pic>
        <p:nvPicPr>
          <p:cNvPr id="10" name="図 9" descr="時計, 挿絵, 記号 が含まれている画像&#10;&#10;自動的に生成された説明">
            <a:extLst>
              <a:ext uri="{FF2B5EF4-FFF2-40B4-BE49-F238E27FC236}">
                <a16:creationId xmlns:a16="http://schemas.microsoft.com/office/drawing/2014/main" id="{8B733E0C-4963-EBC9-673E-05958DE19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300" y="1131323"/>
            <a:ext cx="2695021" cy="499615"/>
          </a:xfrm>
          <a:prstGeom prst="rect">
            <a:avLst/>
          </a:prstGeom>
        </p:spPr>
      </p:pic>
      <p:pic>
        <p:nvPicPr>
          <p:cNvPr id="21" name="図 20" descr="テキスト, 手紙&#10;&#10;自動的に生成された説明">
            <a:extLst>
              <a:ext uri="{FF2B5EF4-FFF2-40B4-BE49-F238E27FC236}">
                <a16:creationId xmlns:a16="http://schemas.microsoft.com/office/drawing/2014/main" id="{1831E0BB-C9CF-DFEE-2E22-C95963F18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627" y="7223229"/>
            <a:ext cx="3206759" cy="1209813"/>
          </a:xfrm>
          <a:prstGeom prst="rect">
            <a:avLst/>
          </a:prstGeom>
        </p:spPr>
      </p:pic>
      <p:pic>
        <p:nvPicPr>
          <p:cNvPr id="24" name="図 23" descr="QR コード&#10;&#10;自動的に生成された説明">
            <a:extLst>
              <a:ext uri="{FF2B5EF4-FFF2-40B4-BE49-F238E27FC236}">
                <a16:creationId xmlns:a16="http://schemas.microsoft.com/office/drawing/2014/main" id="{E2E7E75C-1D43-F923-1F5F-BE7B81FD7C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8715" y="9017539"/>
            <a:ext cx="950702" cy="9507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8939487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・商談会当日は、会社案内やサンプル、商品パンフレットをご持参ください。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・会場内外問わず、調理行為、危険物の持ち込みは出来ません。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・本商談会を契機に発生した取引等に関するトラブル・損害について、</a:t>
            </a: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当商工会議所は一切責任を負いかねますので、ご了承のうえお申し込みください。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450783"/>
              </p:ext>
            </p:extLst>
          </p:nvPr>
        </p:nvGraphicFramePr>
        <p:xfrm>
          <a:off x="117239" y="759231"/>
          <a:ext cx="7347194" cy="34805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51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リンベルとの個別商談会</a:t>
                      </a:r>
                      <a:r>
                        <a:rPr kumimoji="1" lang="ja-JP" altLang="en-US" sz="2200" dirty="0"/>
                        <a:t>　</a:t>
                      </a:r>
                      <a:r>
                        <a:rPr kumimoji="1" lang="ja-JP" altLang="en-US" sz="2000" dirty="0"/>
                        <a:t>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２０２４</a:t>
                      </a:r>
                      <a:r>
                        <a:rPr kumimoji="1" lang="zh-TW" altLang="en-US" sz="1200" dirty="0"/>
                        <a:t>年</a:t>
                      </a:r>
                      <a:r>
                        <a:rPr kumimoji="1" lang="ja-JP" altLang="en-US" sz="1200" dirty="0"/>
                        <a:t>４</a:t>
                      </a:r>
                      <a:r>
                        <a:rPr kumimoji="1" lang="zh-TW" altLang="en-US" sz="1200" dirty="0"/>
                        <a:t>月</a:t>
                      </a:r>
                      <a:r>
                        <a:rPr kumimoji="1" lang="ja-JP" altLang="en-US" sz="1200" dirty="0"/>
                        <a:t>１６</a:t>
                      </a:r>
                      <a:r>
                        <a:rPr kumimoji="1" lang="zh-TW" altLang="en-US" sz="1200" dirty="0"/>
                        <a:t>日</a:t>
                      </a:r>
                      <a:r>
                        <a:rPr kumimoji="1" lang="ja-JP" altLang="en-US" sz="1200" dirty="0"/>
                        <a:t>（火）１０</a:t>
                      </a:r>
                      <a:r>
                        <a:rPr kumimoji="1" lang="zh-TW" altLang="en-US" sz="1200" dirty="0"/>
                        <a:t>時</a:t>
                      </a:r>
                      <a:r>
                        <a:rPr kumimoji="1" lang="ja-JP" altLang="en-US" sz="1200" dirty="0"/>
                        <a:t>００分</a:t>
                      </a:r>
                      <a:r>
                        <a:rPr kumimoji="1" lang="zh-TW" altLang="en-US" sz="1200" dirty="0"/>
                        <a:t>～</a:t>
                      </a:r>
                      <a:r>
                        <a:rPr kumimoji="1" lang="ja-JP" altLang="en-US" sz="1200" dirty="0"/>
                        <a:t>１７</a:t>
                      </a:r>
                      <a:r>
                        <a:rPr kumimoji="1" lang="zh-TW" altLang="en-US" sz="1200" dirty="0"/>
                        <a:t>時</a:t>
                      </a:r>
                      <a:r>
                        <a:rPr kumimoji="1" lang="ja-JP" altLang="en-US" sz="1200" dirty="0"/>
                        <a:t>００分</a:t>
                      </a:r>
                      <a:endParaRPr kumimoji="1" lang="en-US" altLang="zh-TW" sz="1200" dirty="0"/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集合時間は各社により異なります。詳細のご案内は商談会２週間前迄にメールでご連絡します。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東京商工会議所会議室（千代田区丸の内３－２－２　丸の内二重橋ビル５階）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商談時間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２５分　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8350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参 加 費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sng" dirty="0"/>
                        <a:t>無料</a:t>
                      </a:r>
                      <a:r>
                        <a:rPr kumimoji="1" lang="ja-JP" altLang="en-US" sz="1100" u="none" dirty="0"/>
                        <a:t>　（</a:t>
                      </a:r>
                      <a:r>
                        <a:rPr kumimoji="1" lang="en-US" altLang="ja-JP" sz="1100" u="none" dirty="0"/>
                        <a:t>※</a:t>
                      </a:r>
                      <a:r>
                        <a:rPr kumimoji="1" lang="ja-JP" altLang="en-US" sz="1100" u="none" dirty="0"/>
                        <a:t>商工会議所　</a:t>
                      </a:r>
                      <a:r>
                        <a:rPr kumimoji="1" lang="ja-JP" altLang="en-US" sz="1100" b="1" u="none" dirty="0">
                          <a:solidFill>
                            <a:srgbClr val="FF0000"/>
                          </a:solidFill>
                        </a:rPr>
                        <a:t>会員限定</a:t>
                      </a:r>
                      <a:r>
                        <a:rPr kumimoji="1" lang="ja-JP" altLang="en-US" sz="1100" u="none" dirty="0"/>
                        <a:t>）</a:t>
                      </a:r>
                      <a:endParaRPr kumimoji="1" lang="en-US" altLang="ja-JP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050" u="none" dirty="0">
                          <a:solidFill>
                            <a:srgbClr val="FF0000"/>
                          </a:solidFill>
                        </a:rPr>
                        <a:t>エントリーシートによる１次選考の通過者のみ、当日商談可能となります。</a:t>
                      </a:r>
                      <a:endParaRPr kumimoji="1" lang="ja-JP" altLang="en-US" sz="1100" b="0" dirty="0">
                        <a:solidFill>
                          <a:srgbClr val="FF0000"/>
                        </a:solidFill>
                        <a:latin typeface="HGｺﾞｼｯｸE" panose="020B0909000000000000" pitchFamily="49" charset="-128"/>
                        <a:ea typeface="HGｺﾞｼｯｸE" panose="020B0909000000000000" pitchFamily="49" charset="-128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定　　員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２０社ほど　　</a:t>
                      </a:r>
                      <a:r>
                        <a:rPr kumimoji="1" lang="en-US" altLang="ja-JP" sz="1100" u="none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u="none" dirty="0">
                          <a:latin typeface="+mn-ea"/>
                          <a:ea typeface="+mn-ea"/>
                        </a:rPr>
                        <a:t>バイヤーによる事前選考がございます。</a:t>
                      </a:r>
                      <a:endParaRPr kumimoji="1" lang="ja-JP" altLang="en-US" sz="1100" b="0" u="none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127741004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募集対象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表面の募集カテゴリーに該当する商品を持つ事業者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>
                          <a:latin typeface="+mn-ea"/>
                          <a:ea typeface="+mn-ea"/>
                        </a:rPr>
                        <a:t>大変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恐縮です</a:t>
                      </a:r>
                      <a:r>
                        <a:rPr kumimoji="1" lang="ja-JP" altLang="en-US" sz="1100">
                          <a:latin typeface="+mn-ea"/>
                          <a:ea typeface="+mn-ea"/>
                        </a:rPr>
                        <a:t>が、</a:t>
                      </a:r>
                      <a:r>
                        <a:rPr kumimoji="1" lang="ja-JP" altLang="en-US" sz="1100"/>
                        <a:t>１社につきエントリーシート（ＦＣＰシート）１枚に</a:t>
                      </a:r>
                      <a:r>
                        <a:rPr kumimoji="1" lang="ja-JP" altLang="en-US" sz="1100">
                          <a:latin typeface="+mn-ea"/>
                          <a:ea typeface="+mn-ea"/>
                        </a:rPr>
                        <a:t>限らせて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いただきます。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２０２４年３月７日（木）正午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99729" y="4306389"/>
            <a:ext cx="5950304" cy="811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-20784" y="4123053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当会議所のほか、東京商工会議所、リンベル株式会社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430088"/>
              </p:ext>
            </p:extLst>
          </p:nvPr>
        </p:nvGraphicFramePr>
        <p:xfrm>
          <a:off x="109644" y="4759747"/>
          <a:ext cx="7383908" cy="4082696"/>
        </p:xfrm>
        <a:graphic>
          <a:graphicData uri="http://schemas.openxmlformats.org/drawingml/2006/table">
            <a:tbl>
              <a:tblPr/>
              <a:tblGrid>
                <a:gridCol w="2014615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696717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291668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356978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  <a:gridCol w="2023930">
                  <a:extLst>
                    <a:ext uri="{9D8B030D-6E8A-4147-A177-3AD203B41FA5}">
                      <a16:colId xmlns:a16="http://schemas.microsoft.com/office/drawing/2014/main" val="3428118197"/>
                    </a:ext>
                  </a:extLst>
                </a:gridCol>
              </a:tblGrid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所属商工会議所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42012">
                <a:tc gridSpan="4">
                  <a:txBody>
                    <a:bodyPr/>
                    <a:lstStyle/>
                    <a:p>
                      <a:pPr algn="r" fontAlgn="b"/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1425575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8187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2420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255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56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18187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商談会当日連絡先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当日参加者の携帯電話等）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29003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193442" y="10023129"/>
            <a:ext cx="5946804" cy="58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＜申込み先＞京都商工会議所 産業振興部 知恵産業推進課（担当：七村、福地、梅垣）  </a:t>
            </a:r>
            <a:endParaRPr lang="en-US" altLang="ja-JP" sz="1050" dirty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en-US" altLang="ja-JP" sz="1050" dirty="0">
                <a:solidFill>
                  <a:srgbClr val="FF0000"/>
                </a:solidFill>
                <a:latin typeface="+mn-ea"/>
              </a:rPr>
              <a:t>TEL</a:t>
            </a: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1050" dirty="0">
                <a:solidFill>
                  <a:srgbClr val="FF0000"/>
                </a:solidFill>
                <a:latin typeface="+mn-ea"/>
              </a:rPr>
              <a:t>075-341-9781</a:t>
            </a: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　</a:t>
            </a:r>
            <a:r>
              <a:rPr lang="en-US" altLang="ja-JP" sz="1050" dirty="0">
                <a:solidFill>
                  <a:srgbClr val="FF0000"/>
                </a:solidFill>
                <a:latin typeface="+mn-ea"/>
              </a:rPr>
              <a:t>E-mail: </a:t>
            </a:r>
            <a:r>
              <a:rPr lang="en-US" altLang="ja-JP" sz="1050" dirty="0">
                <a:solidFill>
                  <a:srgbClr val="FF0000"/>
                </a:solidFill>
                <a:latin typeface="+mn-ea"/>
                <a:hlinkClick r:id="rId2"/>
              </a:rPr>
              <a:t>bmpj@kyo.or.jp</a:t>
            </a:r>
            <a:endParaRPr lang="en-US" altLang="ja-JP" sz="1050" dirty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＜主催＞東京商工会議所 ビジネス交流センター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03-3283-7804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E-mail: </a:t>
            </a:r>
            <a:r>
              <a:rPr lang="en-US" altLang="ja-JP" sz="900" dirty="0">
                <a:solidFill>
                  <a:schemeClr val="tx1"/>
                </a:solidFill>
                <a:latin typeface="+mn-ea"/>
                <a:hlinkClick r:id="rId3"/>
              </a:rPr>
              <a:t>bizkoryu@tokyo-cci.or.jp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＜協力＞日本商工会議所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2283</TotalTime>
  <Words>799</Words>
  <Application>Microsoft Office PowerPoint</Application>
  <PresentationFormat>ユーザー設定</PresentationFormat>
  <Paragraphs>107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HGｺﾞｼｯｸE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七村 諒平</cp:lastModifiedBy>
  <cp:revision>334</cp:revision>
  <cp:lastPrinted>2023-07-24T03:53:34Z</cp:lastPrinted>
  <dcterms:created xsi:type="dcterms:W3CDTF">2019-10-15T07:51:00Z</dcterms:created>
  <dcterms:modified xsi:type="dcterms:W3CDTF">2024-02-18T23:42:16Z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