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A7B793"/>
    <a:srgbClr val="996633"/>
    <a:srgbClr val="E6E6E6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89" d="100"/>
          <a:sy n="89" d="100"/>
        </p:scale>
        <p:origin x="984" y="-2573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izkoryu@tokyo-cci.or.j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73455" y="347032"/>
            <a:ext cx="3642467" cy="510778"/>
          </a:xfrm>
          <a:prstGeom prst="roundRect">
            <a:avLst/>
          </a:prstGeom>
          <a:ln w="28575">
            <a:solidFill>
              <a:srgbClr val="66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食品</a:t>
            </a:r>
            <a:r>
              <a:rPr kumimoji="1" lang="ja-JP" altLang="en-US" sz="2400" b="1" dirty="0"/>
              <a:t>サプライヤー募集！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38262" y="4968765"/>
            <a:ext cx="7260741" cy="5678478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endParaRPr lang="en-US" altLang="ja-JP" sz="1700" b="1" dirty="0"/>
          </a:p>
          <a:p>
            <a:endParaRPr lang="en-US" altLang="ja-JP" sz="1200" b="1" dirty="0"/>
          </a:p>
          <a:p>
            <a:r>
              <a:rPr lang="ja-JP" altLang="en-US" sz="1600" b="1" dirty="0"/>
              <a:t>●募集商品イメージ</a:t>
            </a:r>
            <a:endParaRPr lang="en-US" altLang="ja-JP" sz="1600" b="1" dirty="0"/>
          </a:p>
          <a:p>
            <a:r>
              <a:rPr lang="ja-JP" altLang="en-US" sz="1400" dirty="0"/>
              <a:t>　①スイーツ・惣菜（簡単解凍）</a:t>
            </a:r>
            <a:r>
              <a:rPr lang="en-US" altLang="ja-JP" sz="1400" b="1" dirty="0"/>
              <a:t>※</a:t>
            </a:r>
            <a:r>
              <a:rPr lang="ja-JP" altLang="en-US" sz="1400" b="1" dirty="0"/>
              <a:t>酒類は対象外</a:t>
            </a:r>
            <a:endParaRPr lang="en-US" altLang="ja-JP" sz="1400" b="1" dirty="0"/>
          </a:p>
          <a:p>
            <a:r>
              <a:rPr lang="ja-JP" altLang="en-US" sz="1400" dirty="0"/>
              <a:t>　　・パッケージを含め中元・歳暮にふさわしいギフト商材</a:t>
            </a:r>
          </a:p>
          <a:p>
            <a:r>
              <a:rPr lang="ja-JP" altLang="en-US" sz="1400" dirty="0"/>
              <a:t>　　・フォーマルではないカジュアルなパーソナルギフト商材</a:t>
            </a:r>
          </a:p>
          <a:p>
            <a:r>
              <a:rPr lang="ja-JP" altLang="en-US" sz="1400" dirty="0"/>
              <a:t>　②</a:t>
            </a:r>
            <a:r>
              <a:rPr lang="ja-JP" altLang="en-US" sz="1400" dirty="0">
                <a:latin typeface="+mn-ea"/>
              </a:rPr>
              <a:t>地域性・ご当地食材を使った商品や、</a:t>
            </a:r>
          </a:p>
          <a:p>
            <a:r>
              <a:rPr lang="ja-JP" altLang="en-US" sz="1400" dirty="0">
                <a:latin typeface="+mn-ea"/>
              </a:rPr>
              <a:t>　　季節性の高い食材を使った商品（</a:t>
            </a:r>
            <a:r>
              <a:rPr lang="en-US" altLang="ja-JP" sz="1400" dirty="0">
                <a:latin typeface="+mn-ea"/>
              </a:rPr>
              <a:t>6</a:t>
            </a:r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7</a:t>
            </a:r>
            <a:r>
              <a:rPr lang="ja-JP" altLang="en-US" sz="1400" dirty="0">
                <a:latin typeface="+mn-ea"/>
              </a:rPr>
              <a:t>月、</a:t>
            </a:r>
            <a:r>
              <a:rPr lang="en-US" altLang="ja-JP" sz="1400" dirty="0">
                <a:latin typeface="+mn-ea"/>
              </a:rPr>
              <a:t>11</a:t>
            </a:r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12</a:t>
            </a:r>
            <a:r>
              <a:rPr lang="ja-JP" altLang="en-US" sz="1400" dirty="0">
                <a:latin typeface="+mn-ea"/>
              </a:rPr>
              <a:t>月）</a:t>
            </a:r>
          </a:p>
          <a:p>
            <a:r>
              <a:rPr lang="ja-JP" altLang="en-US" sz="1400" dirty="0">
                <a:latin typeface="+mn-ea"/>
              </a:rPr>
              <a:t>　③各地域で一定の認知性・流通性のある商品であればなお良い</a:t>
            </a:r>
          </a:p>
          <a:p>
            <a:endParaRPr lang="en-US" altLang="ja-JP" sz="6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一部、自家需要商品も募集</a:t>
            </a:r>
          </a:p>
          <a:p>
            <a:r>
              <a:rPr lang="ja-JP" altLang="en-US" sz="1200" b="1" dirty="0">
                <a:latin typeface="+mn-ea"/>
              </a:rPr>
              <a:t>　</a:t>
            </a:r>
            <a:r>
              <a:rPr lang="en-US" altLang="ja-JP" sz="1200" b="1" dirty="0">
                <a:latin typeface="+mn-ea"/>
              </a:rPr>
              <a:t>※</a:t>
            </a:r>
            <a:r>
              <a:rPr lang="ja-JP" altLang="en-US" sz="1200" b="1" u="sng" dirty="0">
                <a:latin typeface="+mn-ea"/>
              </a:rPr>
              <a:t>右下の</a:t>
            </a:r>
            <a:r>
              <a:rPr lang="en-US" altLang="ja-JP" sz="1200" b="1" u="sng" dirty="0">
                <a:latin typeface="+mn-ea"/>
              </a:rPr>
              <a:t>QR</a:t>
            </a:r>
            <a:r>
              <a:rPr lang="ja-JP" altLang="en-US" sz="1200" b="1" u="sng" dirty="0">
                <a:latin typeface="+mn-ea"/>
              </a:rPr>
              <a:t>コード（ネットショッピングサイト）から</a:t>
            </a:r>
          </a:p>
          <a:p>
            <a:r>
              <a:rPr lang="ja-JP" altLang="en-US" sz="1200" b="1" dirty="0">
                <a:latin typeface="+mn-ea"/>
              </a:rPr>
              <a:t>　　</a:t>
            </a:r>
            <a:r>
              <a:rPr lang="ja-JP" altLang="en-US" sz="1200" b="1" u="sng" dirty="0">
                <a:latin typeface="+mn-ea"/>
              </a:rPr>
              <a:t>掲載商品のイメージを必ずご確認の上、ご応募ください。</a:t>
            </a:r>
          </a:p>
          <a:p>
            <a:pPr lvl="0"/>
            <a:endParaRPr lang="en-US" altLang="ja-JP" sz="600" dirty="0">
              <a:solidFill>
                <a:prstClr val="black"/>
              </a:solidFill>
              <a:latin typeface="+mn-ea"/>
            </a:endParaRPr>
          </a:p>
          <a:p>
            <a:pPr lvl="0"/>
            <a:endParaRPr lang="en-US" altLang="ja-JP" sz="600" dirty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1600" b="1" dirty="0">
                <a:latin typeface="+mn-ea"/>
              </a:rPr>
              <a:t>●消費者のイメージ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200" dirty="0"/>
              <a:t>　スマートフォンで毎日のように情報収集を</a:t>
            </a:r>
            <a:endParaRPr lang="en-US" altLang="ja-JP" sz="1200" dirty="0"/>
          </a:p>
          <a:p>
            <a:r>
              <a:rPr lang="ja-JP" altLang="en-US" sz="1200" dirty="0"/>
              <a:t>　行っている生活にゆとりがある</a:t>
            </a:r>
            <a:r>
              <a:rPr lang="en-US" altLang="ja-JP" sz="1200" dirty="0"/>
              <a:t>50</a:t>
            </a:r>
            <a:r>
              <a:rPr lang="ja-JP" altLang="en-US" sz="1200" dirty="0"/>
              <a:t>代の女性</a:t>
            </a:r>
            <a:endParaRPr lang="en-US" altLang="ja-JP" sz="1200" dirty="0"/>
          </a:p>
          <a:p>
            <a:endParaRPr lang="en-US" altLang="ja-JP" sz="600" b="1" dirty="0"/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r>
              <a:rPr lang="ja-JP" altLang="en-US" sz="1600" b="1" dirty="0">
                <a:solidFill>
                  <a:prstClr val="black"/>
                </a:solidFill>
              </a:rPr>
              <a:t>●採用時の取り扱いについて</a:t>
            </a:r>
            <a:endParaRPr lang="en-US" altLang="ja-JP" sz="16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・お中元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ja-JP" altLang="en-US" sz="1200" dirty="0">
                <a:solidFill>
                  <a:prstClr val="black"/>
                </a:solidFill>
              </a:rPr>
              <a:t>お歳暮カタログへの掲載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・ネットショッピングサイトへの掲出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b="1" u="sng" dirty="0">
                <a:solidFill>
                  <a:prstClr val="black"/>
                </a:solidFill>
              </a:rPr>
              <a:t>※</a:t>
            </a:r>
            <a:r>
              <a:rPr lang="ja-JP" altLang="en-US" sz="1200" b="1" u="sng" dirty="0">
                <a:solidFill>
                  <a:prstClr val="black"/>
                </a:solidFill>
              </a:rPr>
              <a:t>今回、店頭での取り扱いは想定なし</a:t>
            </a:r>
            <a:endParaRPr lang="en-US" altLang="ja-JP" sz="1200" b="1" u="sng" dirty="0">
              <a:solidFill>
                <a:prstClr val="black"/>
              </a:solidFill>
            </a:endParaRPr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pPr lvl="0"/>
            <a:r>
              <a:rPr lang="ja-JP" altLang="en-US" sz="1600" b="1" dirty="0">
                <a:solidFill>
                  <a:prstClr val="black"/>
                </a:solidFill>
              </a:rPr>
              <a:t>●条件面</a:t>
            </a:r>
            <a:endParaRPr lang="en-US" altLang="ja-JP" sz="16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・産地直送（メーカー直送）対応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・個人宅への配送を前提とした商品形態</a:t>
            </a: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・賞味期限は目安</a:t>
            </a:r>
            <a:r>
              <a:rPr lang="en-US" altLang="ja-JP" sz="1200" dirty="0">
                <a:solidFill>
                  <a:prstClr val="black"/>
                </a:solidFill>
              </a:rPr>
              <a:t>30</a:t>
            </a:r>
            <a:r>
              <a:rPr lang="ja-JP" altLang="en-US" sz="1200" dirty="0">
                <a:solidFill>
                  <a:prstClr val="black"/>
                </a:solidFill>
              </a:rPr>
              <a:t>日以上が望ましい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</a:t>
            </a:r>
            <a:r>
              <a:rPr lang="en-US" altLang="ja-JP" sz="1200" dirty="0">
                <a:solidFill>
                  <a:prstClr val="black"/>
                </a:solidFill>
              </a:rPr>
              <a:t>PL</a:t>
            </a:r>
            <a:r>
              <a:rPr lang="ja-JP" altLang="en-US" sz="1200" dirty="0">
                <a:solidFill>
                  <a:prstClr val="black"/>
                </a:solidFill>
              </a:rPr>
              <a:t>保険加入済、小ロット対応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17326" y="2142967"/>
            <a:ext cx="7060221" cy="1279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66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191914" y="3455198"/>
            <a:ext cx="7099477" cy="887298"/>
            <a:chOff x="306202" y="2855882"/>
            <a:chExt cx="8083447" cy="887298"/>
          </a:xfrm>
        </p:grpSpPr>
        <p:sp>
          <p:nvSpPr>
            <p:cNvPr id="34" name="テキスト ボックス 37"/>
            <p:cNvSpPr txBox="1">
              <a:spLocks noChangeArrowheads="1"/>
            </p:cNvSpPr>
            <p:nvPr/>
          </p:nvSpPr>
          <p:spPr bwMode="auto">
            <a:xfrm>
              <a:off x="306202" y="3343070"/>
              <a:ext cx="80834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666633"/>
                  </a:solidFill>
                  <a:latin typeface="+mj-ea"/>
                  <a:ea typeface="+mj-ea"/>
                  <a:cs typeface="メイリオ" panose="020B0604030504040204" pitchFamily="34" charset="-128"/>
                </a:rPr>
                <a:t>会　　場</a:t>
              </a:r>
              <a:r>
                <a:rPr lang="ja-JP" altLang="en-US" sz="2000" dirty="0">
                  <a:solidFill>
                    <a:srgbClr val="66663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+mj-ea"/>
                  <a:ea typeface="+mj-ea"/>
                  <a:cs typeface="メイリオ" panose="020B0604030504040204" pitchFamily="34" charset="-128"/>
                </a:rPr>
                <a:t>東京商工会議所　会議室</a:t>
              </a:r>
              <a:r>
                <a:rPr lang="ja-JP" altLang="en-US" sz="1800" dirty="0">
                  <a:latin typeface="+mj-ea"/>
                  <a:ea typeface="+mj-ea"/>
                  <a:cs typeface="メイリオ" panose="020B0604030504040204" pitchFamily="34" charset="-128"/>
                </a:rPr>
                <a:t>　</a:t>
              </a:r>
              <a:r>
                <a:rPr lang="ja-JP" altLang="en-US" sz="1400" dirty="0">
                  <a:latin typeface="+mj-ea"/>
                  <a:ea typeface="+mj-ea"/>
                  <a:cs typeface="メイリオ" panose="020B0604030504040204" pitchFamily="34" charset="-128"/>
                </a:rPr>
                <a:t>（</a:t>
              </a:r>
              <a:r>
                <a:rPr lang="en-US" altLang="ja-JP" sz="1400" dirty="0">
                  <a:latin typeface="+mj-ea"/>
                  <a:ea typeface="+mj-ea"/>
                  <a:cs typeface="メイリオ" panose="020B0604030504040204" pitchFamily="34" charset="-128"/>
                </a:rPr>
                <a:t>※</a:t>
              </a:r>
              <a:r>
                <a:rPr lang="ja-JP" altLang="en-US" sz="1400" dirty="0">
                  <a:latin typeface="+mj-ea"/>
                  <a:ea typeface="+mj-ea"/>
                  <a:cs typeface="メイリオ" panose="020B0604030504040204" pitchFamily="34" charset="-128"/>
                </a:rPr>
                <a:t>会場での対面式）</a:t>
              </a:r>
              <a:endParaRPr lang="en-US" altLang="ja-JP" sz="1400" dirty="0">
                <a:latin typeface="+mj-ea"/>
                <a:ea typeface="+mj-ea"/>
                <a:cs typeface="メイリオ" panose="020B0604030504040204" pitchFamily="34" charset="-128"/>
              </a:endParaRPr>
            </a:p>
          </p:txBody>
        </p:sp>
        <p:sp>
          <p:nvSpPr>
            <p:cNvPr id="36" name="テキスト ボックス 37"/>
            <p:cNvSpPr txBox="1">
              <a:spLocks noChangeArrowheads="1"/>
            </p:cNvSpPr>
            <p:nvPr/>
          </p:nvSpPr>
          <p:spPr bwMode="auto">
            <a:xfrm>
              <a:off x="306202" y="2855882"/>
              <a:ext cx="7898369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666633"/>
                  </a:solidFill>
                  <a:latin typeface="+mj-ea"/>
                  <a:ea typeface="+mj-ea"/>
                  <a:cs typeface="メイリオ" panose="020B0604030504040204" pitchFamily="34" charset="-128"/>
                </a:rPr>
                <a:t>開催日時</a:t>
              </a:r>
              <a:r>
                <a:rPr lang="ja-JP" altLang="en-US" sz="2000" b="1" dirty="0">
                  <a:latin typeface="+mj-ea"/>
                  <a:ea typeface="+mj-ea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 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2023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年</a:t>
              </a:r>
              <a:r>
                <a:rPr lang="en-US" altLang="ja-JP" sz="2800" dirty="0">
                  <a:latin typeface="+mn-ea"/>
                  <a:ea typeface="+mn-ea"/>
                  <a:cs typeface="メイリオ" panose="020B0604030504040204" pitchFamily="34" charset="-128"/>
                </a:rPr>
                <a:t>10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月</a:t>
              </a:r>
              <a:r>
                <a:rPr lang="en-US" altLang="ja-JP" sz="2800" dirty="0">
                  <a:latin typeface="+mn-ea"/>
                  <a:ea typeface="+mn-ea"/>
                  <a:cs typeface="メイリオ" panose="020B0604030504040204" pitchFamily="34" charset="-128"/>
                </a:rPr>
                <a:t>3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日（火）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10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：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00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～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17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：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00</a:t>
              </a:r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272836" y="1981171"/>
            <a:ext cx="23782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100" b="1" dirty="0">
              <a:latin typeface="+mn-ea"/>
            </a:endParaRPr>
          </a:p>
          <a:p>
            <a:r>
              <a:rPr kumimoji="1" lang="ja-JP" altLang="en-US" sz="1100" b="1" dirty="0">
                <a:latin typeface="+mn-ea"/>
              </a:rPr>
              <a:t>東急百貨店</a:t>
            </a:r>
            <a:r>
              <a:rPr kumimoji="1" lang="en-US" altLang="ja-JP" sz="1400" b="1" dirty="0">
                <a:latin typeface="+mn-ea"/>
              </a:rPr>
              <a:t>   </a:t>
            </a:r>
            <a:r>
              <a:rPr kumimoji="1" lang="ja-JP" altLang="en-US" sz="1100" dirty="0">
                <a:latin typeface="+mn-ea"/>
              </a:rPr>
              <a:t>とは</a:t>
            </a:r>
            <a:r>
              <a:rPr kumimoji="1" lang="en-US" altLang="ja-JP" sz="1100" dirty="0">
                <a:latin typeface="+mn-ea"/>
              </a:rPr>
              <a:t>…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61813" y="2417626"/>
            <a:ext cx="5638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フード事業に注力している百貨店で、食品の売上シェアは</a:t>
            </a:r>
            <a:r>
              <a:rPr lang="en-US" altLang="ja-JP" sz="1200" dirty="0"/>
              <a:t>50</a:t>
            </a:r>
            <a:r>
              <a:rPr lang="ja-JP" altLang="en-US" sz="1200" dirty="0"/>
              <a:t>％を超えています。現在は、ネットショッピングに力入れており、システム改修を含め、更なる強化を計画中。今回対象となる中元・歳暮では特にネットショッピングによる売上拡大が継続しており、いまでは中元・歳暮売上の約</a:t>
            </a:r>
            <a:r>
              <a:rPr lang="en-US" altLang="ja-JP" sz="1200" dirty="0"/>
              <a:t>40</a:t>
            </a:r>
            <a:r>
              <a:rPr lang="ja-JP" altLang="en-US" sz="1200" dirty="0"/>
              <a:t>％がオンライン経由によるものとなっている。</a:t>
            </a:r>
          </a:p>
        </p:txBody>
      </p:sp>
      <p:sp>
        <p:nvSpPr>
          <p:cNvPr id="43" name="正方形/長方形 42"/>
          <p:cNvSpPr/>
          <p:nvPr/>
        </p:nvSpPr>
        <p:spPr bwMode="white">
          <a:xfrm>
            <a:off x="382309" y="752831"/>
            <a:ext cx="3585018" cy="46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東商バイヤーズミーティング</a:t>
            </a:r>
            <a:endParaRPr lang="en-US" altLang="ja-JP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 bwMode="white">
          <a:xfrm>
            <a:off x="138262" y="911092"/>
            <a:ext cx="4425831" cy="112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en-US" altLang="ja-JP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+mn-ea"/>
              </a:rPr>
              <a:t>東急百貨店</a:t>
            </a:r>
            <a:endParaRPr lang="en-US" altLang="ja-JP" sz="4000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2500" b="1" dirty="0">
                <a:solidFill>
                  <a:schemeClr val="tx1"/>
                </a:solidFill>
                <a:latin typeface="+mn-ea"/>
              </a:rPr>
              <a:t>                 との個別商談会　 </a:t>
            </a:r>
            <a:endParaRPr lang="ja-JP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+mn-ea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1750937" y="4398990"/>
            <a:ext cx="5675689" cy="523220"/>
            <a:chOff x="-158132" y="4900930"/>
            <a:chExt cx="7574055" cy="523220"/>
          </a:xfrm>
        </p:grpSpPr>
        <p:sp>
          <p:nvSpPr>
            <p:cNvPr id="46" name="正方形/長方形 45"/>
            <p:cNvSpPr/>
            <p:nvPr/>
          </p:nvSpPr>
          <p:spPr>
            <a:xfrm>
              <a:off x="-158132" y="4943397"/>
              <a:ext cx="7574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/>
                <a:t>　 </a:t>
              </a:r>
              <a:r>
                <a:rPr lang="ja-JP" altLang="en-US" sz="2400" b="1" dirty="0"/>
                <a:t>食品全般</a:t>
              </a:r>
              <a:endParaRPr lang="ja-JP" altLang="en-US" sz="105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2323831" y="4900930"/>
              <a:ext cx="43332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/>
                <a:t>スイーツ・総菜・地域性や季節性の</a:t>
              </a:r>
              <a:endParaRPr lang="en-US" altLang="ja-JP" sz="1400" dirty="0"/>
            </a:p>
            <a:p>
              <a:r>
                <a:rPr lang="ja-JP" altLang="en-US" sz="1400" dirty="0"/>
                <a:t>ある商品等</a:t>
              </a:r>
              <a:r>
                <a:rPr lang="ja-JP" altLang="en-US" sz="1200" dirty="0"/>
                <a:t>　</a:t>
              </a:r>
              <a:r>
                <a:rPr lang="ja-JP" altLang="en-US" sz="1000" dirty="0"/>
                <a:t>など　</a:t>
              </a:r>
              <a:r>
                <a:rPr lang="en-US" altLang="ja-JP" sz="1000" b="1" dirty="0"/>
                <a:t> ※</a:t>
              </a:r>
              <a:r>
                <a:rPr lang="ja-JP" altLang="en-US" sz="1000" b="1" dirty="0"/>
                <a:t>酒類は対象外</a:t>
              </a: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38262" y="4356482"/>
            <a:ext cx="7252412" cy="559340"/>
          </a:xfrm>
          <a:prstGeom prst="rect">
            <a:avLst/>
          </a:prstGeom>
          <a:noFill/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461088" y="7702260"/>
            <a:ext cx="21141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※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お中元のカタログイメージ</a:t>
            </a:r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22541" y="5038063"/>
            <a:ext cx="7055006" cy="32153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u="sng" dirty="0">
                <a:solidFill>
                  <a:schemeClr val="tx1"/>
                </a:solidFill>
              </a:rPr>
              <a:t>特に、以下の要件を満たす商品を募集します</a:t>
            </a:r>
            <a:endParaRPr lang="en-US" altLang="ja-JP" b="1" u="sng" dirty="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46590" y="4490947"/>
            <a:ext cx="7244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666633"/>
                </a:solidFill>
              </a:rPr>
              <a:t>募集カテゴリー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6111746" y="3115707"/>
            <a:ext cx="9380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+mn-ea"/>
              </a:rPr>
              <a:t>東急百貨店　</a:t>
            </a:r>
            <a:r>
              <a:rPr lang="en-US" altLang="ja-JP" sz="800" dirty="0">
                <a:latin typeface="+mn-ea"/>
              </a:rPr>
              <a:t>HP</a:t>
            </a:r>
          </a:p>
        </p:txBody>
      </p:sp>
      <p:pic>
        <p:nvPicPr>
          <p:cNvPr id="53" name="図 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95" y="2283901"/>
            <a:ext cx="845058" cy="84505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正方形/長方形 53"/>
          <p:cNvSpPr/>
          <p:nvPr/>
        </p:nvSpPr>
        <p:spPr>
          <a:xfrm>
            <a:off x="3557134" y="10251703"/>
            <a:ext cx="2446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</a:rPr>
              <a:t>ネットショッピングサイト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イメージ</a:t>
            </a:r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5" name="図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2" y="9114034"/>
            <a:ext cx="967802" cy="988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6" name="正方形/長方形 55"/>
          <p:cNvSpPr/>
          <p:nvPr/>
        </p:nvSpPr>
        <p:spPr>
          <a:xfrm>
            <a:off x="5734510" y="10158937"/>
            <a:ext cx="16921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+mj-ea"/>
              </a:rPr>
              <a:t>▲ネットショッピング</a:t>
            </a:r>
            <a:endParaRPr lang="en-US" altLang="ja-JP" sz="900" dirty="0">
              <a:solidFill>
                <a:srgbClr val="000000"/>
              </a:solidFill>
              <a:latin typeface="+mj-ea"/>
            </a:endParaRPr>
          </a:p>
          <a:p>
            <a:pPr algn="ctr"/>
            <a:r>
              <a:rPr lang="ja-JP" altLang="en-US" sz="900" dirty="0">
                <a:solidFill>
                  <a:srgbClr val="000000"/>
                </a:solidFill>
                <a:latin typeface="+mj-ea"/>
              </a:rPr>
              <a:t>サイトはこちら</a:t>
            </a:r>
            <a:endParaRPr lang="en-US" altLang="ja-JP" sz="900" dirty="0">
              <a:solidFill>
                <a:srgbClr val="000000"/>
              </a:solidFill>
              <a:latin typeface="+mj-ea"/>
            </a:endParaRPr>
          </a:p>
          <a:p>
            <a:pPr algn="ctr"/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30291"/>
          <a:stretch/>
        </p:blipFill>
        <p:spPr>
          <a:xfrm>
            <a:off x="3940851" y="7820249"/>
            <a:ext cx="1773719" cy="2381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4" descr="カタログギフト表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28" y="5080858"/>
            <a:ext cx="1817482" cy="25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0" y="1175862"/>
            <a:ext cx="2432151" cy="545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8939487"/>
            <a:ext cx="7340392" cy="1027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26691"/>
              </p:ext>
            </p:extLst>
          </p:nvPr>
        </p:nvGraphicFramePr>
        <p:xfrm>
          <a:off x="117239" y="759231"/>
          <a:ext cx="7347194" cy="3480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1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東急百貨店との個別商談会</a:t>
                      </a:r>
                      <a:r>
                        <a:rPr kumimoji="1" lang="ja-JP" altLang="en-US" sz="2200" dirty="0"/>
                        <a:t>　</a:t>
                      </a:r>
                      <a:r>
                        <a:rPr kumimoji="1" lang="ja-JP" altLang="en-US" sz="2000" dirty="0"/>
                        <a:t>開催概要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開催日程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２０２３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３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（火）１０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１７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endParaRPr kumimoji="1" lang="en-US" altLang="zh-TW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集合時間は各社により異なります。詳細のご案内は商談会２週間前迄にメールでご連絡します。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会　　場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東京商工会議所会議室（千代田区丸の内３－２－２　丸の内二重橋ビル５階）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商談時間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２５分　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83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５，０００円（商工会議所会員限定）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申込後、バイヤーとの商談が組まれた時点で 、参加費が発生します。</a:t>
                      </a:r>
                    </a:p>
                    <a:p>
                      <a:r>
                        <a:rPr kumimoji="1" lang="en-US" altLang="ja-JP" sz="1050" b="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ご商談いただける場合には９月中旬頃に時間を記載したメール、及び請求情報を東京商工会議所よりお送りいたします。（支払先：東京商工会議所、支払方法：振込）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定　　員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２４社ほど　　</a:t>
                      </a:r>
                      <a:r>
                        <a:rPr kumimoji="1" lang="en-US" altLang="ja-JP" sz="1100" u="none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u="none" dirty="0">
                          <a:latin typeface="+mn-ea"/>
                          <a:ea typeface="+mn-ea"/>
                        </a:rPr>
                        <a:t>バイヤーによる事前選考がございます。</a:t>
                      </a:r>
                      <a:endParaRPr kumimoji="1" lang="ja-JP" altLang="en-US" sz="1100" b="0" u="none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募集対象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表面の募集カテゴリーに該当する商品を持つ事業者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ご応募は大変恐縮ですが、１社につき１商品に限らせていただきます。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２０２３年８月２５日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（金）正午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499729" y="4306389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123053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会議所のほか、東京商工会議所、日本政策金融公庫、㈱東急百貨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109644" y="4759747"/>
          <a:ext cx="7354791" cy="4082696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42012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818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420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255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564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818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900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193441" y="10023129"/>
            <a:ext cx="7670521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＜申込み先＞京都商工会議所　産業振興部　知恵産業推進課（担当：七村、福地、梅垣）  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　　　　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075-341-9781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E-mail: bmpj@kyo.or.jp</a:t>
            </a: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＜主催＞東京商工会議所 ビジネス交流センター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E-mail: </a:t>
            </a:r>
            <a:r>
              <a:rPr lang="en-US" altLang="ja-JP" sz="900" dirty="0">
                <a:solidFill>
                  <a:schemeClr val="tx1"/>
                </a:solidFill>
                <a:latin typeface="+mn-ea"/>
                <a:hlinkClick r:id="rId2"/>
              </a:rPr>
              <a:t>bizkoryu@tokyo-cci.or.jp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＜募集協力＞日本政策金融公庫・復興庁・</a:t>
            </a:r>
            <a:r>
              <a:rPr lang="zh-TW" altLang="en-US" sz="900" dirty="0">
                <a:solidFill>
                  <a:schemeClr val="tx1"/>
                </a:solidFill>
                <a:latin typeface="+mn-ea"/>
              </a:rPr>
              <a:t>株式会社東日本大震災事業者再生支援機構</a:t>
            </a:r>
            <a:endParaRPr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864</Words>
  <Application>Microsoft Office PowerPoint</Application>
  <PresentationFormat>ユーザー設定</PresentationFormat>
  <Paragraphs>114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HGｺﾞｼｯｸE</vt:lpstr>
      <vt:lpstr>新細明體</vt:lpstr>
      <vt:lpstr>メイリオ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七村 諒平</cp:lastModifiedBy>
  <cp:revision>324</cp:revision>
  <cp:lastPrinted>2023-07-24T03:53:34Z</cp:lastPrinted>
  <dcterms:created xsi:type="dcterms:W3CDTF">2019-10-15T07:51:00Z</dcterms:created>
  <dcterms:modified xsi:type="dcterms:W3CDTF">2023-08-08T05:09:04Z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