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 id="2147483654" r:id="rId3"/>
  </p:sldMasterIdLst>
  <p:notesMasterIdLst>
    <p:notesMasterId r:id="rId6"/>
  </p:notesMasterIdLst>
  <p:sldIdLst>
    <p:sldId id="264" r:id="rId4"/>
    <p:sldId id="263" r:id="rId5"/>
  </p:sldIdLst>
  <p:sldSz cx="7559675" cy="10691813"/>
  <p:notesSz cx="6635750" cy="9767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麟太郎" initials="小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00000"/>
    <a:srgbClr val="A7B793"/>
    <a:srgbClr val="996633"/>
    <a:srgbClr val="E6E6E6"/>
    <a:srgbClr val="ABB09A"/>
    <a:srgbClr val="B2B298"/>
    <a:srgbClr val="9DAD9F"/>
    <a:srgbClr val="67AF28"/>
    <a:srgbClr val="007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3"/>
    <p:restoredTop sz="96391" autoAdjust="0"/>
  </p:normalViewPr>
  <p:slideViewPr>
    <p:cSldViewPr snapToGrid="0" snapToObjects="1">
      <p:cViewPr>
        <p:scale>
          <a:sx n="98" d="100"/>
          <a:sy n="98" d="100"/>
        </p:scale>
        <p:origin x="739" y="-638"/>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875492" cy="490091"/>
          </a:xfrm>
          <a:prstGeom prst="rect">
            <a:avLst/>
          </a:prstGeom>
        </p:spPr>
        <p:txBody>
          <a:bodyPr vert="horz" lIns="91431" tIns="45717" rIns="91431"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3"/>
            <a:ext cx="2875492" cy="490091"/>
          </a:xfrm>
          <a:prstGeom prst="rect">
            <a:avLst/>
          </a:prstGeom>
        </p:spPr>
        <p:txBody>
          <a:bodyPr vert="horz" lIns="91431" tIns="45717" rIns="91431" bIns="45717" rtlCol="0"/>
          <a:lstStyle>
            <a:lvl1pPr algn="r">
              <a:defRPr sz="1200"/>
            </a:lvl1pPr>
          </a:lstStyle>
          <a:p>
            <a:fld id="{EFDF23AA-BDED-6748-8FB1-D76B428F0567}"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2152650" y="1220788"/>
            <a:ext cx="2330450" cy="3297237"/>
          </a:xfrm>
          <a:prstGeom prst="rect">
            <a:avLst/>
          </a:prstGeom>
          <a:noFill/>
          <a:ln w="12700">
            <a:solidFill>
              <a:prstClr val="black"/>
            </a:solidFill>
          </a:ln>
        </p:spPr>
        <p:txBody>
          <a:bodyPr vert="horz" lIns="91431" tIns="45717" rIns="91431" bIns="45717" rtlCol="0" anchor="ctr"/>
          <a:lstStyle/>
          <a:p>
            <a:endParaRPr lang="ja-JP" altLang="en-US"/>
          </a:p>
        </p:txBody>
      </p:sp>
      <p:sp>
        <p:nvSpPr>
          <p:cNvPr id="5" name="ノート プレースホルダー 4"/>
          <p:cNvSpPr>
            <a:spLocks noGrp="1"/>
          </p:cNvSpPr>
          <p:nvPr>
            <p:ph type="body" sz="quarter" idx="3"/>
          </p:nvPr>
        </p:nvSpPr>
        <p:spPr>
          <a:xfrm>
            <a:off x="663575" y="4700796"/>
            <a:ext cx="5308600" cy="3846106"/>
          </a:xfrm>
          <a:prstGeom prst="rect">
            <a:avLst/>
          </a:prstGeom>
        </p:spPr>
        <p:txBody>
          <a:bodyPr vert="horz" lIns="91431" tIns="45717" rIns="91431"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799"/>
            <a:ext cx="2875492" cy="490090"/>
          </a:xfrm>
          <a:prstGeom prst="rect">
            <a:avLst/>
          </a:prstGeom>
        </p:spPr>
        <p:txBody>
          <a:bodyPr vert="horz" lIns="91431" tIns="45717" rIns="91431"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7799"/>
            <a:ext cx="2875492" cy="490090"/>
          </a:xfrm>
          <a:prstGeom prst="rect">
            <a:avLst/>
          </a:prstGeom>
        </p:spPr>
        <p:txBody>
          <a:bodyPr vert="horz" lIns="91431" tIns="45717" rIns="91431" bIns="45717" rtlCol="0" anchor="b"/>
          <a:lstStyle>
            <a:lvl1pPr algn="r">
              <a:defRPr sz="1200"/>
            </a:lvl1pPr>
          </a:lstStyle>
          <a:p>
            <a:fld id="{1940522E-35FC-C343-BD16-C7546671788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CECFB137-335C-F544-B40B-3F86982A1C5C}" type="datetimeFigureOut">
              <a:rPr kumimoji="1" lang="ja-JP" altLang="en-US" smtClean="0"/>
              <a:t>2024/1/19</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9355"/>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FB137-335C-F544-B40B-3F86982A1C5C}" type="datetimeFigureOut">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3859031"/>
            <a:ext cx="6520220" cy="2066590"/>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pic>
        <p:nvPicPr>
          <p:cNvPr id="5" name="図 4"/>
          <p:cNvPicPr>
            <a:picLocks noChangeAspect="1"/>
          </p:cNvPicPr>
          <p:nvPr userDrawn="1"/>
        </p:nvPicPr>
        <p:blipFill>
          <a:blip r:embed="rId5"/>
          <a:stretch>
            <a:fillRect/>
          </a:stretch>
        </p:blipFill>
        <p:spPr>
          <a:xfrm>
            <a:off x="0" y="1"/>
            <a:ext cx="7559675" cy="190499"/>
          </a:xfrm>
          <a:prstGeom prst="rect">
            <a:avLst/>
          </a:prstGeom>
        </p:spPr>
      </p:pic>
      <p:pic>
        <p:nvPicPr>
          <p:cNvPr id="6" name="Picture 82" descr="https://dl.boxcloud.com/api/2.0/internal_files/481522477109/versions/509743873109/representations/png_paged_2048x2048/content/1.png?access_token=1!fwVTNxUS7RsmQcgFgrYoVpbrA4T8uL1YDyfdxeCZF46i5mK7i8HaBni5tcIB6Ni2Zk4cWosO3Khddy9uMupaYMZnRohF7gRYWV16TvrS-5_y9XdcWJrr13C25WZtBgajUqVAFcWFzOZ2-aYr7Hitz7nh0CmRrfu69ExWP40DNPNyG1rryydS5ts2_5M_8c3Yl8qfSh2ExtllAAKS2QpuvQ0pgxl4GKrzwio_ZEP0cKs4X8FY6hFxsB_cBy2KGBlpiTBrfmKFT5QDBk6zdlmNPdMmgBvcg8-rd5em1TdKGKdW_lPBmXRTc0sYVpJ0U4iD-_0frI7H5AtEESSSdquT7uoYJcz1AbO3jE9B5aSnEhu7f84osz_QfFqLsCGiieS-93Ra-ib1pOZFTZJEL1Hc1y4vfyoVVeqssXO_bBTODi5cw1HvYNwkZ8JMXoPmvGwUJ9Ash96bTMbJQazSc0sCydKctPWlpz2gccI-9YpmPf0UnQYeUwCeNezOFoBabqFiNtnbpcqEiADGbz8Z_Bhi8ztv-qXk5YQMG6SJRsKnl4JNBr2v7DGqetQptpiBlf35Rw..&amp;box_client_name=box-content-preview&amp;box_client_version=2.2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973" y="279400"/>
            <a:ext cx="1901126" cy="4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en-US"/>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8335" y="1839327"/>
            <a:ext cx="6872432"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pic>
        <p:nvPicPr>
          <p:cNvPr id="5" name="図 4"/>
          <p:cNvPicPr>
            <a:picLocks noChangeAspect="1"/>
          </p:cNvPicPr>
          <p:nvPr userDrawn="1"/>
        </p:nvPicPr>
        <p:blipFill>
          <a:blip r:embed="rId3"/>
          <a:stretch>
            <a:fillRect/>
          </a:stretch>
        </p:blipFill>
        <p:spPr>
          <a:xfrm>
            <a:off x="5840671" y="327585"/>
            <a:ext cx="1357712" cy="533970"/>
          </a:xfrm>
          <a:prstGeom prst="rect">
            <a:avLst/>
          </a:prstGeom>
        </p:spPr>
      </p:pic>
      <p:pic>
        <p:nvPicPr>
          <p:cNvPr id="6" name="図 5"/>
          <p:cNvPicPr>
            <a:picLocks noChangeAspect="1"/>
          </p:cNvPicPr>
          <p:nvPr userDrawn="1"/>
        </p:nvPicPr>
        <p:blipFill>
          <a:blip r:embed="rId4"/>
          <a:stretch>
            <a:fillRect/>
          </a:stretch>
        </p:blipFill>
        <p:spPr>
          <a:xfrm>
            <a:off x="0" y="1175737"/>
            <a:ext cx="7559675" cy="17470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a:stretch>
            <a:fillRect/>
          </a:stretch>
        </p:blipFill>
        <p:spPr>
          <a:xfrm>
            <a:off x="2672906" y="4639810"/>
            <a:ext cx="2181089" cy="8577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mailto:bizkoryu@tokyo-cci.or.j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38262" y="5200656"/>
            <a:ext cx="7260741" cy="5432256"/>
          </a:xfrm>
          <a:prstGeom prst="rect">
            <a:avLst/>
          </a:prstGeom>
          <a:ln>
            <a:solidFill>
              <a:srgbClr val="666633"/>
            </a:solidFill>
          </a:ln>
        </p:spPr>
        <p:txBody>
          <a:bodyPr wrap="square">
            <a:spAutoFit/>
          </a:bodyPr>
          <a:lstStyle/>
          <a:p>
            <a:endParaRPr lang="en-US" altLang="ja-JP" sz="1700" b="1" dirty="0"/>
          </a:p>
          <a:p>
            <a:endParaRPr lang="en-US" altLang="ja-JP" sz="1200" b="1" dirty="0"/>
          </a:p>
          <a:p>
            <a:r>
              <a:rPr lang="ja-JP" altLang="en-US" sz="1600" b="1" dirty="0"/>
              <a:t>●募集商品イメージ</a:t>
            </a:r>
            <a:endParaRPr lang="en-US" altLang="ja-JP" sz="1600" b="1" dirty="0"/>
          </a:p>
          <a:p>
            <a:r>
              <a:rPr lang="ja-JP" altLang="en-US" sz="1400" dirty="0"/>
              <a:t>　</a:t>
            </a:r>
            <a:r>
              <a:rPr lang="ja-JP" altLang="en-US" sz="1600" dirty="0"/>
              <a:t>食品全般で産地直送が出来る商品。</a:t>
            </a:r>
            <a:r>
              <a:rPr lang="en-US" altLang="ja-JP" sz="1400" b="1" u="sng" dirty="0"/>
              <a:t>※</a:t>
            </a:r>
            <a:r>
              <a:rPr lang="ja-JP" altLang="en-US" sz="1400" b="1" u="sng" dirty="0"/>
              <a:t>酒類は対象外</a:t>
            </a:r>
            <a:endParaRPr lang="en-US" altLang="ja-JP" sz="1400" b="1" u="sng" dirty="0"/>
          </a:p>
          <a:p>
            <a:endParaRPr lang="en-US" altLang="ja-JP" sz="600" dirty="0">
              <a:solidFill>
                <a:prstClr val="black"/>
              </a:solidFill>
            </a:endParaRPr>
          </a:p>
          <a:p>
            <a:pPr lvl="0"/>
            <a:endParaRPr lang="en-US" altLang="ja-JP" sz="600" dirty="0">
              <a:solidFill>
                <a:prstClr val="black"/>
              </a:solidFill>
            </a:endParaRPr>
          </a:p>
          <a:p>
            <a:r>
              <a:rPr lang="ja-JP" altLang="en-US" sz="1600" b="1" dirty="0"/>
              <a:t>●消費者のイメージ</a:t>
            </a:r>
            <a:endParaRPr lang="en-US" altLang="ja-JP" sz="1600" b="1" dirty="0"/>
          </a:p>
          <a:p>
            <a:r>
              <a:rPr lang="ja-JP" altLang="en-US" sz="1400" dirty="0"/>
              <a:t>　そごう・西武はじめ百貨店顧客が中心。</a:t>
            </a:r>
            <a:endParaRPr lang="en-US" altLang="ja-JP" sz="1400" dirty="0"/>
          </a:p>
          <a:p>
            <a:r>
              <a:rPr lang="ja-JP" altLang="en-US" sz="1400" dirty="0"/>
              <a:t>　コア顧客層は</a:t>
            </a:r>
            <a:r>
              <a:rPr lang="en-US" altLang="ja-JP" sz="1400" dirty="0"/>
              <a:t>40</a:t>
            </a:r>
            <a:r>
              <a:rPr lang="ja-JP" altLang="en-US" sz="1400" dirty="0"/>
              <a:t>歳代。</a:t>
            </a:r>
            <a:endParaRPr lang="en-US" altLang="ja-JP" sz="1400" dirty="0"/>
          </a:p>
          <a:p>
            <a:endParaRPr lang="en-US" altLang="ja-JP" sz="600" b="1" dirty="0"/>
          </a:p>
          <a:p>
            <a:pPr lvl="0"/>
            <a:endParaRPr lang="en-US" altLang="ja-JP" sz="600" dirty="0">
              <a:solidFill>
                <a:prstClr val="black"/>
              </a:solidFill>
            </a:endParaRPr>
          </a:p>
          <a:p>
            <a:r>
              <a:rPr lang="ja-JP" altLang="en-US" sz="1600" b="1" dirty="0">
                <a:solidFill>
                  <a:prstClr val="black"/>
                </a:solidFill>
              </a:rPr>
              <a:t>●採用時の取り扱いについて</a:t>
            </a:r>
            <a:endParaRPr lang="en-US" altLang="ja-JP" sz="1600" b="1" dirty="0">
              <a:solidFill>
                <a:prstClr val="black"/>
              </a:solidFill>
            </a:endParaRPr>
          </a:p>
          <a:p>
            <a:pPr lvl="0"/>
            <a:r>
              <a:rPr lang="ja-JP" altLang="en-US" sz="1400" dirty="0">
                <a:solidFill>
                  <a:prstClr val="black"/>
                </a:solidFill>
              </a:rPr>
              <a:t>・</a:t>
            </a:r>
            <a:r>
              <a:rPr lang="ja-JP" altLang="en-US" sz="1400" b="1" dirty="0">
                <a:solidFill>
                  <a:srgbClr val="0070C0"/>
                </a:solidFill>
              </a:rPr>
              <a:t>ごっつお便カタログ</a:t>
            </a:r>
            <a:r>
              <a:rPr lang="ja-JP" altLang="en-US" sz="1400" dirty="0">
                <a:solidFill>
                  <a:prstClr val="black"/>
                </a:solidFill>
              </a:rPr>
              <a:t>、</a:t>
            </a:r>
            <a:r>
              <a:rPr lang="ja-JP" altLang="en-US" sz="1400" b="1" dirty="0">
                <a:solidFill>
                  <a:srgbClr val="0070C0"/>
                </a:solidFill>
              </a:rPr>
              <a:t>そごう・西武の中元歳暮</a:t>
            </a:r>
            <a:r>
              <a:rPr lang="ja-JP" altLang="en-US" sz="1400" dirty="0">
                <a:solidFill>
                  <a:prstClr val="black"/>
                </a:solidFill>
              </a:rPr>
              <a:t>、</a:t>
            </a:r>
            <a:endParaRPr lang="en-US" altLang="ja-JP" sz="1400" dirty="0">
              <a:solidFill>
                <a:prstClr val="black"/>
              </a:solidFill>
            </a:endParaRPr>
          </a:p>
          <a:p>
            <a:pPr lvl="0"/>
            <a:r>
              <a:rPr lang="ja-JP" altLang="en-US" sz="1400" dirty="0">
                <a:solidFill>
                  <a:prstClr val="black"/>
                </a:solidFill>
              </a:rPr>
              <a:t>　</a:t>
            </a:r>
            <a:r>
              <a:rPr lang="ja-JP" altLang="en-US" sz="1400" dirty="0"/>
              <a:t>外商顧客向け頒布カタログ。</a:t>
            </a:r>
          </a:p>
          <a:p>
            <a:pPr lvl="0"/>
            <a:r>
              <a:rPr lang="ja-JP" altLang="en-US" sz="1400" dirty="0">
                <a:solidFill>
                  <a:prstClr val="black"/>
                </a:solidFill>
              </a:rPr>
              <a:t>・</a:t>
            </a:r>
            <a:r>
              <a:rPr lang="ja-JP" altLang="en-US" sz="1400" b="1" dirty="0">
                <a:solidFill>
                  <a:srgbClr val="0070C0"/>
                </a:solidFill>
              </a:rPr>
              <a:t>百貨店ＥＣサイト</a:t>
            </a:r>
            <a:r>
              <a:rPr lang="ja-JP" altLang="en-US" sz="1400" dirty="0">
                <a:solidFill>
                  <a:prstClr val="black"/>
                </a:solidFill>
              </a:rPr>
              <a:t>や有名企業様へのキャンペーン</a:t>
            </a:r>
            <a:endParaRPr lang="en-US" altLang="ja-JP" sz="1400" dirty="0">
              <a:solidFill>
                <a:prstClr val="black"/>
              </a:solidFill>
            </a:endParaRPr>
          </a:p>
          <a:p>
            <a:pPr lvl="0"/>
            <a:r>
              <a:rPr lang="ja-JP" altLang="en-US" sz="1400" dirty="0">
                <a:solidFill>
                  <a:prstClr val="black"/>
                </a:solidFill>
              </a:rPr>
              <a:t>　企画、催事出店など。</a:t>
            </a:r>
            <a:endParaRPr lang="en-US" altLang="ja-JP" sz="1400" dirty="0">
              <a:solidFill>
                <a:prstClr val="black"/>
              </a:solidFill>
            </a:endParaRPr>
          </a:p>
          <a:p>
            <a:r>
              <a:rPr lang="ja-JP" altLang="en-US" sz="1200" b="1" dirty="0">
                <a:latin typeface="+mn-ea"/>
              </a:rPr>
              <a:t>　</a:t>
            </a:r>
            <a:r>
              <a:rPr lang="en-US" altLang="ja-JP" sz="1200" b="1" dirty="0">
                <a:latin typeface="+mn-ea"/>
              </a:rPr>
              <a:t>※</a:t>
            </a:r>
            <a:r>
              <a:rPr lang="ja-JP" altLang="en-US" sz="1200" b="1" dirty="0">
                <a:latin typeface="+mn-ea"/>
              </a:rPr>
              <a:t>（参考）ごっつお便カタログ実績</a:t>
            </a:r>
            <a:endParaRPr lang="en-US" altLang="ja-JP" sz="1200" b="1" dirty="0">
              <a:latin typeface="+mn-ea"/>
            </a:endParaRPr>
          </a:p>
          <a:p>
            <a:r>
              <a:rPr lang="ja-JP" altLang="en-US" sz="1200" b="1" dirty="0">
                <a:latin typeface="+mn-ea"/>
              </a:rPr>
              <a:t>　　</a:t>
            </a:r>
            <a:r>
              <a:rPr lang="ja-JP" altLang="en-US" sz="1200" b="1" u="sng" dirty="0">
                <a:latin typeface="+mn-ea"/>
              </a:rPr>
              <a:t>年間販売数：約３２万部　年間売上：約</a:t>
            </a:r>
            <a:r>
              <a:rPr lang="en-US" altLang="ja-JP" sz="1200" b="1" u="sng" dirty="0">
                <a:latin typeface="+mn-ea"/>
              </a:rPr>
              <a:t>3,600,000</a:t>
            </a:r>
            <a:r>
              <a:rPr lang="ja-JP" altLang="en-US" sz="1200" b="1" u="sng" dirty="0">
                <a:latin typeface="+mn-ea"/>
              </a:rPr>
              <a:t>千円</a:t>
            </a:r>
            <a:endParaRPr lang="en-US" altLang="ja-JP" sz="1200" b="1" dirty="0">
              <a:latin typeface="+mn-ea"/>
            </a:endParaRPr>
          </a:p>
          <a:p>
            <a:r>
              <a:rPr lang="ja-JP" altLang="en-US" sz="1200" b="1" dirty="0">
                <a:latin typeface="+mn-ea"/>
              </a:rPr>
              <a:t>　</a:t>
            </a:r>
            <a:r>
              <a:rPr lang="en-US" altLang="ja-JP" sz="1200" b="1" dirty="0">
                <a:latin typeface="+mn-ea"/>
              </a:rPr>
              <a:t>※</a:t>
            </a:r>
            <a:r>
              <a:rPr lang="ja-JP" altLang="en-US" sz="1200" b="1" dirty="0">
                <a:latin typeface="+mn-ea"/>
              </a:rPr>
              <a:t>右下の</a:t>
            </a:r>
            <a:r>
              <a:rPr lang="en-US" altLang="ja-JP" sz="1200" b="1" dirty="0">
                <a:latin typeface="+mn-ea"/>
              </a:rPr>
              <a:t>QR</a:t>
            </a:r>
            <a:r>
              <a:rPr lang="ja-JP" altLang="en-US" sz="1200" b="1" dirty="0">
                <a:latin typeface="+mn-ea"/>
              </a:rPr>
              <a:t>コード（カタログサイト等）から</a:t>
            </a:r>
          </a:p>
          <a:p>
            <a:r>
              <a:rPr lang="ja-JP" altLang="en-US" sz="1200" b="1" dirty="0">
                <a:latin typeface="+mn-ea"/>
              </a:rPr>
              <a:t>　　掲載商品のイメージを必ず確認の上、ご応募ください。</a:t>
            </a:r>
            <a:endParaRPr lang="en-US" altLang="ja-JP" sz="600" b="1" u="sng" dirty="0">
              <a:solidFill>
                <a:prstClr val="black"/>
              </a:solidFill>
            </a:endParaRPr>
          </a:p>
          <a:p>
            <a:pPr lvl="0"/>
            <a:endParaRPr lang="en-US" altLang="ja-JP" sz="600" dirty="0">
              <a:solidFill>
                <a:prstClr val="black"/>
              </a:solidFill>
            </a:endParaRPr>
          </a:p>
          <a:p>
            <a:pPr lvl="0"/>
            <a:endParaRPr lang="en-US" altLang="ja-JP" sz="600" dirty="0">
              <a:solidFill>
                <a:prstClr val="black"/>
              </a:solidFill>
            </a:endParaRPr>
          </a:p>
          <a:p>
            <a:pPr lvl="0"/>
            <a:r>
              <a:rPr lang="ja-JP" altLang="en-US" sz="1600" b="1" dirty="0">
                <a:solidFill>
                  <a:prstClr val="black"/>
                </a:solidFill>
              </a:rPr>
              <a:t>●条件面</a:t>
            </a:r>
            <a:endParaRPr lang="en-US" altLang="ja-JP" sz="1600" b="1" dirty="0">
              <a:solidFill>
                <a:prstClr val="black"/>
              </a:solidFill>
            </a:endParaRPr>
          </a:p>
          <a:p>
            <a:pPr lvl="0"/>
            <a:r>
              <a:rPr lang="ja-JP" altLang="en-US" sz="1400" dirty="0">
                <a:solidFill>
                  <a:prstClr val="black"/>
                </a:solidFill>
              </a:rPr>
              <a:t>・産地直送（送料込み）で発送できる商品</a:t>
            </a:r>
            <a:endParaRPr lang="en-US" altLang="ja-JP" sz="1400" dirty="0">
              <a:solidFill>
                <a:prstClr val="black"/>
              </a:solidFill>
            </a:endParaRPr>
          </a:p>
          <a:p>
            <a:r>
              <a:rPr lang="ja-JP" altLang="en-US" sz="1400" dirty="0">
                <a:solidFill>
                  <a:prstClr val="black"/>
                </a:solidFill>
              </a:rPr>
              <a:t>・</a:t>
            </a:r>
            <a:r>
              <a:rPr lang="en-US" altLang="ja-JP" sz="1400" dirty="0">
                <a:solidFill>
                  <a:prstClr val="black"/>
                </a:solidFill>
              </a:rPr>
              <a:t>PL</a:t>
            </a:r>
            <a:r>
              <a:rPr lang="ja-JP" altLang="en-US" sz="1400" dirty="0">
                <a:solidFill>
                  <a:prstClr val="black"/>
                </a:solidFill>
              </a:rPr>
              <a:t>保険加入済</a:t>
            </a:r>
            <a:endParaRPr lang="en-US" altLang="ja-JP" sz="1400" dirty="0">
              <a:solidFill>
                <a:prstClr val="black"/>
              </a:solidFill>
            </a:endParaRPr>
          </a:p>
          <a:p>
            <a:pPr lvl="0"/>
            <a:r>
              <a:rPr lang="ja-JP" altLang="en-US" sz="1400" dirty="0">
                <a:solidFill>
                  <a:prstClr val="black"/>
                </a:solidFill>
              </a:rPr>
              <a:t>・自家需要／お取り寄せ中心ですが、大手企業の</a:t>
            </a:r>
            <a:endParaRPr lang="en-US" altLang="ja-JP" sz="1400" dirty="0">
              <a:solidFill>
                <a:prstClr val="black"/>
              </a:solidFill>
            </a:endParaRPr>
          </a:p>
          <a:p>
            <a:pPr lvl="0"/>
            <a:r>
              <a:rPr lang="ja-JP" altLang="en-US" sz="1400" dirty="0">
                <a:solidFill>
                  <a:prstClr val="black"/>
                </a:solidFill>
              </a:rPr>
              <a:t>　キャンペーン企画なども商談可。</a:t>
            </a:r>
            <a:endParaRPr lang="en-US" altLang="ja-JP" sz="1400" dirty="0">
              <a:solidFill>
                <a:prstClr val="black"/>
              </a:solidFill>
            </a:endParaRPr>
          </a:p>
          <a:p>
            <a:pPr lvl="0"/>
            <a:r>
              <a:rPr lang="ja-JP" altLang="en-US" sz="1400">
                <a:solidFill>
                  <a:prstClr val="black"/>
                </a:solidFill>
              </a:rPr>
              <a:t>・掲載時の写真</a:t>
            </a:r>
            <a:r>
              <a:rPr lang="ja-JP" altLang="en-US" sz="1400" dirty="0">
                <a:solidFill>
                  <a:prstClr val="black"/>
                </a:solidFill>
              </a:rPr>
              <a:t>はごっつお便社で撮影</a:t>
            </a:r>
            <a:r>
              <a:rPr lang="ja-JP" altLang="en-US" sz="1400">
                <a:solidFill>
                  <a:prstClr val="black"/>
                </a:solidFill>
              </a:rPr>
              <a:t>（撮影代不要</a:t>
            </a:r>
            <a:r>
              <a:rPr lang="ja-JP" altLang="en-US" sz="1400" dirty="0">
                <a:solidFill>
                  <a:prstClr val="black"/>
                </a:solidFill>
              </a:rPr>
              <a:t>）</a:t>
            </a:r>
          </a:p>
        </p:txBody>
      </p:sp>
      <p:sp>
        <p:nvSpPr>
          <p:cNvPr id="5" name="角丸四角形 4"/>
          <p:cNvSpPr/>
          <p:nvPr/>
        </p:nvSpPr>
        <p:spPr>
          <a:xfrm>
            <a:off x="217326" y="2126802"/>
            <a:ext cx="7060221" cy="1331688"/>
          </a:xfrm>
          <a:prstGeom prst="roundRect">
            <a:avLst/>
          </a:prstGeom>
          <a:solidFill>
            <a:schemeClr val="accent5">
              <a:lumMod val="60000"/>
              <a:lumOff val="40000"/>
            </a:schemeClr>
          </a:solidFill>
          <a:ln>
            <a:solidFill>
              <a:srgbClr val="6666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a:off x="191914" y="3586505"/>
            <a:ext cx="7252412" cy="887298"/>
            <a:chOff x="306202" y="2855882"/>
            <a:chExt cx="8257578" cy="887298"/>
          </a:xfrm>
        </p:grpSpPr>
        <p:sp>
          <p:nvSpPr>
            <p:cNvPr id="14" name="テキスト ボックス 37"/>
            <p:cNvSpPr txBox="1">
              <a:spLocks noChangeArrowheads="1"/>
            </p:cNvSpPr>
            <p:nvPr/>
          </p:nvSpPr>
          <p:spPr bwMode="auto">
            <a:xfrm>
              <a:off x="306202" y="3343070"/>
              <a:ext cx="8257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solidFill>
                    <a:srgbClr val="666633"/>
                  </a:solidFill>
                  <a:latin typeface="+mj-ea"/>
                  <a:ea typeface="+mj-ea"/>
                  <a:cs typeface="メイリオ" panose="020B0604030504040204" pitchFamily="34" charset="-128"/>
                </a:rPr>
                <a:t>会　　場</a:t>
              </a:r>
              <a:r>
                <a:rPr lang="ja-JP" altLang="en-US" sz="2000" dirty="0">
                  <a:solidFill>
                    <a:srgbClr val="666633"/>
                  </a:solidFill>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solidFill>
                    <a:srgbClr val="000000"/>
                  </a:solidFill>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latin typeface="+mj-ea"/>
                  <a:ea typeface="+mj-ea"/>
                  <a:cs typeface="メイリオ" panose="020B0604030504040204" pitchFamily="34" charset="-128"/>
                </a:rPr>
                <a:t>東京商工会議所</a:t>
              </a:r>
              <a:r>
                <a:rPr lang="ja-JP" altLang="en-US" sz="1600" dirty="0">
                  <a:latin typeface="+mj-ea"/>
                  <a:ea typeface="+mj-ea"/>
                  <a:cs typeface="メイリオ" panose="020B0604030504040204" pitchFamily="34" charset="-128"/>
                </a:rPr>
                <a:t>（</a:t>
              </a:r>
              <a:r>
                <a:rPr lang="en-US" altLang="ja-JP" sz="1600" dirty="0" err="1">
                  <a:latin typeface="+mj-ea"/>
                  <a:ea typeface="+mj-ea"/>
                  <a:cs typeface="メイリオ" panose="020B0604030504040204" pitchFamily="34" charset="-128"/>
                </a:rPr>
                <a:t>Hall&amp;Conference</a:t>
              </a:r>
              <a:r>
                <a:rPr lang="en-US" altLang="ja-JP" sz="1600" dirty="0">
                  <a:latin typeface="+mj-ea"/>
                  <a:ea typeface="+mj-ea"/>
                  <a:cs typeface="メイリオ" panose="020B0604030504040204" pitchFamily="34" charset="-128"/>
                </a:rPr>
                <a:t> Room</a:t>
              </a:r>
              <a:r>
                <a:rPr lang="ja-JP" altLang="en-US" sz="1600" dirty="0">
                  <a:latin typeface="+mj-ea"/>
                  <a:ea typeface="+mj-ea"/>
                  <a:cs typeface="メイリオ" panose="020B0604030504040204" pitchFamily="34" charset="-128"/>
                </a:rPr>
                <a:t>）</a:t>
              </a:r>
              <a:r>
                <a:rPr lang="en-US" altLang="ja-JP" sz="1400" dirty="0">
                  <a:latin typeface="+mj-ea"/>
                  <a:ea typeface="+mj-ea"/>
                  <a:cs typeface="メイリオ" panose="020B0604030504040204" pitchFamily="34" charset="-128"/>
                </a:rPr>
                <a:t>※</a:t>
              </a:r>
              <a:r>
                <a:rPr lang="ja-JP" altLang="en-US" sz="1400" dirty="0">
                  <a:latin typeface="+mj-ea"/>
                  <a:ea typeface="+mj-ea"/>
                  <a:cs typeface="メイリオ" panose="020B0604030504040204" pitchFamily="34" charset="-128"/>
                </a:rPr>
                <a:t>対面式商談</a:t>
              </a:r>
              <a:endParaRPr lang="en-US" altLang="ja-JP" sz="1400" dirty="0">
                <a:latin typeface="+mj-ea"/>
                <a:ea typeface="+mj-ea"/>
                <a:cs typeface="メイリオ" panose="020B0604030504040204" pitchFamily="34" charset="-128"/>
              </a:endParaRPr>
            </a:p>
          </p:txBody>
        </p:sp>
        <p:sp>
          <p:nvSpPr>
            <p:cNvPr id="25" name="テキスト ボックス 37"/>
            <p:cNvSpPr txBox="1">
              <a:spLocks noChangeArrowheads="1"/>
            </p:cNvSpPr>
            <p:nvPr/>
          </p:nvSpPr>
          <p:spPr bwMode="auto">
            <a:xfrm>
              <a:off x="306202" y="2855882"/>
              <a:ext cx="7898369"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solidFill>
                    <a:srgbClr val="666633"/>
                  </a:solidFill>
                  <a:latin typeface="+mj-ea"/>
                  <a:ea typeface="+mj-ea"/>
                  <a:cs typeface="メイリオ" panose="020B0604030504040204" pitchFamily="34" charset="-128"/>
                </a:rPr>
                <a:t>開催日時</a:t>
              </a:r>
              <a:r>
                <a:rPr lang="ja-JP" altLang="en-US" sz="2000" b="1" dirty="0">
                  <a:latin typeface="+mj-ea"/>
                  <a:ea typeface="+mj-ea"/>
                  <a:cs typeface="メイリオ" panose="020B0604030504040204" pitchFamily="34" charset="-128"/>
                </a:rPr>
                <a:t>　</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a:t>
              </a:r>
              <a:r>
                <a:rPr lang="en-US" altLang="ja-JP" sz="2000" dirty="0">
                  <a:latin typeface="+mn-ea"/>
                  <a:ea typeface="+mn-ea"/>
                  <a:cs typeface="メイリオ" panose="020B0604030504040204" pitchFamily="34" charset="-128"/>
                </a:rPr>
                <a:t>2024</a:t>
              </a:r>
              <a:r>
                <a:rPr lang="ja-JP" altLang="en-US" sz="2000" dirty="0">
                  <a:latin typeface="+mn-ea"/>
                  <a:ea typeface="+mn-ea"/>
                  <a:cs typeface="メイリオ" panose="020B0604030504040204" pitchFamily="34" charset="-128"/>
                </a:rPr>
                <a:t>年</a:t>
              </a:r>
              <a:r>
                <a:rPr lang="en-US" altLang="ja-JP" dirty="0">
                  <a:latin typeface="+mn-ea"/>
                  <a:ea typeface="+mn-ea"/>
                  <a:cs typeface="メイリオ" panose="020B0604030504040204" pitchFamily="34" charset="-128"/>
                </a:rPr>
                <a:t>3</a:t>
              </a:r>
              <a:r>
                <a:rPr lang="ja-JP" altLang="en-US" sz="2000" dirty="0">
                  <a:latin typeface="+mn-ea"/>
                  <a:ea typeface="+mn-ea"/>
                  <a:cs typeface="メイリオ" panose="020B0604030504040204" pitchFamily="34" charset="-128"/>
                </a:rPr>
                <a:t>月</a:t>
              </a:r>
              <a:r>
                <a:rPr lang="en-US" altLang="ja-JP" dirty="0">
                  <a:latin typeface="+mn-ea"/>
                  <a:ea typeface="+mn-ea"/>
                  <a:cs typeface="メイリオ" panose="020B0604030504040204" pitchFamily="34" charset="-128"/>
                </a:rPr>
                <a:t>15</a:t>
              </a:r>
              <a:r>
                <a:rPr lang="ja-JP" altLang="en-US" sz="2000" dirty="0">
                  <a:latin typeface="+mn-ea"/>
                  <a:ea typeface="+mn-ea"/>
                  <a:cs typeface="メイリオ" panose="020B0604030504040204" pitchFamily="34" charset="-128"/>
                </a:rPr>
                <a:t>日（金）</a:t>
              </a:r>
              <a:r>
                <a:rPr lang="en-US" altLang="ja-JP" sz="2000" dirty="0">
                  <a:latin typeface="+mn-ea"/>
                  <a:ea typeface="+mn-ea"/>
                  <a:cs typeface="メイリオ" panose="020B0604030504040204" pitchFamily="34" charset="-128"/>
                </a:rPr>
                <a:t>10</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00</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17</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00</a:t>
              </a:r>
            </a:p>
          </p:txBody>
        </p:sp>
      </p:grpSp>
      <p:sp>
        <p:nvSpPr>
          <p:cNvPr id="19" name="正方形/長方形 18"/>
          <p:cNvSpPr/>
          <p:nvPr/>
        </p:nvSpPr>
        <p:spPr>
          <a:xfrm>
            <a:off x="272835" y="2001582"/>
            <a:ext cx="3950665" cy="477054"/>
          </a:xfrm>
          <a:prstGeom prst="rect">
            <a:avLst/>
          </a:prstGeom>
        </p:spPr>
        <p:txBody>
          <a:bodyPr wrap="square">
            <a:spAutoFit/>
          </a:bodyPr>
          <a:lstStyle/>
          <a:p>
            <a:endParaRPr kumimoji="1" lang="en-US" altLang="ja-JP" sz="1200" b="1" dirty="0">
              <a:latin typeface="+mn-ea"/>
            </a:endParaRPr>
          </a:p>
          <a:p>
            <a:r>
              <a:rPr kumimoji="1" lang="en-US" altLang="ja-JP" sz="1200" b="1" dirty="0">
                <a:latin typeface="+mn-ea"/>
              </a:rPr>
              <a:t>(</a:t>
            </a:r>
            <a:r>
              <a:rPr kumimoji="1" lang="ja-JP" altLang="en-US" sz="1200" b="1" dirty="0">
                <a:latin typeface="+mn-ea"/>
              </a:rPr>
              <a:t>株</a:t>
            </a:r>
            <a:r>
              <a:rPr kumimoji="1" lang="en-US" altLang="ja-JP" sz="1200" b="1" dirty="0">
                <a:latin typeface="+mn-ea"/>
              </a:rPr>
              <a:t>)</a:t>
            </a:r>
            <a:r>
              <a:rPr kumimoji="1" lang="ja-JP" altLang="en-US" sz="1200" b="1" dirty="0">
                <a:latin typeface="+mn-ea"/>
              </a:rPr>
              <a:t>そごう・西武</a:t>
            </a:r>
            <a:r>
              <a:rPr kumimoji="1" lang="en-US" altLang="ja-JP" sz="1200" b="1" dirty="0">
                <a:latin typeface="+mn-ea"/>
              </a:rPr>
              <a:t> </a:t>
            </a:r>
            <a:r>
              <a:rPr kumimoji="1" lang="ja-JP" altLang="en-US" sz="1200" b="1" dirty="0">
                <a:latin typeface="+mn-ea"/>
              </a:rPr>
              <a:t>／</a:t>
            </a:r>
            <a:r>
              <a:rPr kumimoji="1" lang="en-US" altLang="ja-JP" sz="1200" b="1" dirty="0">
                <a:latin typeface="+mn-ea"/>
              </a:rPr>
              <a:t> (</a:t>
            </a:r>
            <a:r>
              <a:rPr kumimoji="1" lang="ja-JP" altLang="en-US" sz="1200" b="1" dirty="0">
                <a:latin typeface="+mn-ea"/>
              </a:rPr>
              <a:t>株</a:t>
            </a:r>
            <a:r>
              <a:rPr kumimoji="1" lang="en-US" altLang="ja-JP" sz="1200" b="1" dirty="0">
                <a:latin typeface="+mn-ea"/>
              </a:rPr>
              <a:t>)</a:t>
            </a:r>
            <a:r>
              <a:rPr kumimoji="1" lang="ja-JP" altLang="en-US" sz="1200" b="1" dirty="0">
                <a:latin typeface="+mn-ea"/>
              </a:rPr>
              <a:t>ごっつお便</a:t>
            </a:r>
            <a:r>
              <a:rPr kumimoji="1" lang="en-US" altLang="ja-JP" sz="1200" b="1" dirty="0">
                <a:latin typeface="+mn-ea"/>
              </a:rPr>
              <a:t> </a:t>
            </a:r>
            <a:r>
              <a:rPr kumimoji="1" lang="ja-JP" altLang="en-US" sz="1200" dirty="0">
                <a:latin typeface="+mn-ea"/>
              </a:rPr>
              <a:t>について</a:t>
            </a:r>
            <a:r>
              <a:rPr kumimoji="1" lang="en-US" altLang="ja-JP" sz="1200" dirty="0">
                <a:latin typeface="+mn-ea"/>
              </a:rPr>
              <a:t>…</a:t>
            </a:r>
          </a:p>
        </p:txBody>
      </p:sp>
      <p:sp>
        <p:nvSpPr>
          <p:cNvPr id="38" name="正方形/長方形 37"/>
          <p:cNvSpPr/>
          <p:nvPr/>
        </p:nvSpPr>
        <p:spPr>
          <a:xfrm>
            <a:off x="361812" y="2438037"/>
            <a:ext cx="6792441" cy="1015663"/>
          </a:xfrm>
          <a:prstGeom prst="rect">
            <a:avLst/>
          </a:prstGeom>
        </p:spPr>
        <p:txBody>
          <a:bodyPr wrap="square">
            <a:spAutoFit/>
          </a:bodyPr>
          <a:lstStyle/>
          <a:p>
            <a:r>
              <a:rPr lang="ja-JP" altLang="en-US" sz="1200" b="0" i="0" dirty="0">
                <a:solidFill>
                  <a:srgbClr val="333333"/>
                </a:solidFill>
                <a:effectLst/>
                <a:latin typeface="Hiragino Sans"/>
              </a:rPr>
              <a:t>全国に１０店舗（そごう／西武百貨店）を展開。フルラインアップの大都市型店舗からデイリーニーズにお応えするショッピングセンター型店舗まで立地特性を生かした多様な店舗展開をおこなっています。</a:t>
            </a:r>
            <a:r>
              <a:rPr lang="ja-JP" altLang="en-US" sz="1200" dirty="0">
                <a:solidFill>
                  <a:srgbClr val="333333"/>
                </a:solidFill>
                <a:latin typeface="Hiragino Sans"/>
              </a:rPr>
              <a:t>中でも、そごう西武</a:t>
            </a:r>
            <a:r>
              <a:rPr lang="en-US" altLang="ja-JP" sz="1200" dirty="0">
                <a:solidFill>
                  <a:srgbClr val="333333"/>
                </a:solidFill>
                <a:latin typeface="Hiragino Sans"/>
              </a:rPr>
              <a:t>100</a:t>
            </a:r>
            <a:r>
              <a:rPr lang="ja-JP" altLang="en-US" sz="1200" dirty="0">
                <a:solidFill>
                  <a:srgbClr val="333333"/>
                </a:solidFill>
                <a:latin typeface="Hiragino Sans"/>
              </a:rPr>
              <a:t>％子会社である</a:t>
            </a:r>
            <a:r>
              <a:rPr lang="en-US" altLang="ja-JP" sz="1200" dirty="0">
                <a:solidFill>
                  <a:srgbClr val="333333"/>
                </a:solidFill>
                <a:latin typeface="Hiragino Sans"/>
              </a:rPr>
              <a:t>(</a:t>
            </a:r>
            <a:r>
              <a:rPr lang="ja-JP" altLang="en-US" sz="1200" dirty="0">
                <a:solidFill>
                  <a:srgbClr val="333333"/>
                </a:solidFill>
                <a:latin typeface="Hiragino Sans"/>
              </a:rPr>
              <a:t>株</a:t>
            </a:r>
            <a:r>
              <a:rPr lang="en-US" altLang="ja-JP" sz="1200" dirty="0">
                <a:solidFill>
                  <a:srgbClr val="333333"/>
                </a:solidFill>
                <a:latin typeface="Hiragino Sans"/>
              </a:rPr>
              <a:t>)</a:t>
            </a:r>
            <a:r>
              <a:rPr lang="ja-JP" altLang="en-US" sz="1200" dirty="0">
                <a:solidFill>
                  <a:srgbClr val="333333"/>
                </a:solidFill>
                <a:latin typeface="Hiragino Sans"/>
              </a:rPr>
              <a:t>ごっつお便では、カタログ事業の他、そごう西武の中元、歳暮、外商部カタログ、物産催事、ＥＣ販売等手広く手掛けております。また、卸業として大手百貨店へのギフトの卸なども行っております。</a:t>
            </a:r>
            <a:endParaRPr lang="en-US" altLang="ja-JP" sz="1200" dirty="0">
              <a:solidFill>
                <a:srgbClr val="333333"/>
              </a:solidFill>
              <a:latin typeface="Hiragino Sans"/>
            </a:endParaRPr>
          </a:p>
        </p:txBody>
      </p:sp>
      <p:sp>
        <p:nvSpPr>
          <p:cNvPr id="4" name="テキスト ボックス 3"/>
          <p:cNvSpPr txBox="1"/>
          <p:nvPr/>
        </p:nvSpPr>
        <p:spPr>
          <a:xfrm>
            <a:off x="3773455" y="308434"/>
            <a:ext cx="3642467" cy="510778"/>
          </a:xfrm>
          <a:prstGeom prst="roundRect">
            <a:avLst/>
          </a:prstGeom>
          <a:ln w="28575">
            <a:solidFill>
              <a:srgbClr val="6666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400" b="1" dirty="0">
                <a:solidFill>
                  <a:srgbClr val="FF0000"/>
                </a:solidFill>
              </a:rPr>
              <a:t>食品</a:t>
            </a:r>
            <a:r>
              <a:rPr kumimoji="1" lang="ja-JP" altLang="en-US" sz="2400" b="1" dirty="0"/>
              <a:t>サプライヤー募集！</a:t>
            </a:r>
          </a:p>
        </p:txBody>
      </p:sp>
      <p:sp>
        <p:nvSpPr>
          <p:cNvPr id="22" name="正方形/長方形 21"/>
          <p:cNvSpPr/>
          <p:nvPr/>
        </p:nvSpPr>
        <p:spPr bwMode="white">
          <a:xfrm>
            <a:off x="382309" y="711266"/>
            <a:ext cx="3585018" cy="46357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ja-JP" altLang="en-US" sz="1600" dirty="0">
                <a:solidFill>
                  <a:schemeClr val="tx1"/>
                </a:solidFill>
                <a:latin typeface="+mn-ea"/>
              </a:rPr>
              <a:t>東商バイヤーズミーティング</a:t>
            </a:r>
            <a:endParaRPr lang="en-US" altLang="ja-JP" sz="1600" dirty="0">
              <a:solidFill>
                <a:schemeClr val="tx1"/>
              </a:solidFill>
              <a:latin typeface="+mn-ea"/>
            </a:endParaRPr>
          </a:p>
        </p:txBody>
      </p:sp>
      <p:sp>
        <p:nvSpPr>
          <p:cNvPr id="9" name="正方形/長方形 8"/>
          <p:cNvSpPr/>
          <p:nvPr/>
        </p:nvSpPr>
        <p:spPr bwMode="white">
          <a:xfrm>
            <a:off x="138262" y="894927"/>
            <a:ext cx="6936928" cy="112567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1" lang="en-US" altLang="ja-JP" sz="2000" b="1" dirty="0">
              <a:solidFill>
                <a:schemeClr val="tx1"/>
              </a:solidFill>
            </a:endParaRPr>
          </a:p>
          <a:p>
            <a:pPr>
              <a:defRPr/>
            </a:pPr>
            <a:r>
              <a:rPr lang="ja-JP" altLang="en-US" sz="3200" b="1" dirty="0">
                <a:solidFill>
                  <a:schemeClr val="tx1"/>
                </a:solidFill>
                <a:latin typeface="+mn-ea"/>
              </a:rPr>
              <a:t>　そごう・西武（ごっつお便）</a:t>
            </a:r>
            <a:endParaRPr lang="en-US" altLang="ja-JP" sz="4000" b="1" dirty="0">
              <a:solidFill>
                <a:schemeClr val="tx1"/>
              </a:solidFill>
              <a:latin typeface="+mn-ea"/>
            </a:endParaRPr>
          </a:p>
          <a:p>
            <a:pPr>
              <a:defRPr/>
            </a:pPr>
            <a:r>
              <a:rPr lang="ja-JP" altLang="en-US" sz="2500" b="1" dirty="0">
                <a:solidFill>
                  <a:schemeClr val="tx1"/>
                </a:solidFill>
                <a:latin typeface="+mn-ea"/>
              </a:rPr>
              <a:t>                 　　　　との個別商談会　 </a:t>
            </a:r>
            <a:endParaRPr lang="ja-JP" altLang="en-US" sz="2500" b="1" dirty="0">
              <a:solidFill>
                <a:schemeClr val="tx1"/>
              </a:solidFill>
              <a:effectLst>
                <a:outerShdw blurRad="38100" dist="38100" dir="2700000" algn="tl">
                  <a:srgbClr val="000000">
                    <a:alpha val="43137"/>
                  </a:srgbClr>
                </a:outerShdw>
                <a:reflection endPos="0" dist="50800" dir="5400000" sy="-100000" algn="bl" rotWithShape="0"/>
              </a:effectLst>
              <a:latin typeface="+mn-ea"/>
            </a:endParaRPr>
          </a:p>
        </p:txBody>
      </p:sp>
      <p:grpSp>
        <p:nvGrpSpPr>
          <p:cNvPr id="18" name="グループ化 17"/>
          <p:cNvGrpSpPr/>
          <p:nvPr/>
        </p:nvGrpSpPr>
        <p:grpSpPr>
          <a:xfrm>
            <a:off x="1750937" y="4627628"/>
            <a:ext cx="5675689" cy="461665"/>
            <a:chOff x="-158132" y="4943397"/>
            <a:chExt cx="7574055" cy="461665"/>
          </a:xfrm>
        </p:grpSpPr>
        <p:sp>
          <p:nvSpPr>
            <p:cNvPr id="7" name="正方形/長方形 6"/>
            <p:cNvSpPr/>
            <p:nvPr/>
          </p:nvSpPr>
          <p:spPr>
            <a:xfrm>
              <a:off x="-158132" y="4943397"/>
              <a:ext cx="7574055" cy="461665"/>
            </a:xfrm>
            <a:prstGeom prst="rect">
              <a:avLst/>
            </a:prstGeom>
          </p:spPr>
          <p:txBody>
            <a:bodyPr wrap="square">
              <a:spAutoFit/>
            </a:bodyPr>
            <a:lstStyle/>
            <a:p>
              <a:r>
                <a:rPr lang="ja-JP" altLang="en-US" sz="2000" b="1" dirty="0"/>
                <a:t>　 </a:t>
              </a:r>
              <a:r>
                <a:rPr lang="ja-JP" altLang="en-US" sz="2400" b="1" dirty="0"/>
                <a:t>食品全般</a:t>
              </a:r>
              <a:endParaRPr lang="ja-JP" altLang="en-US" sz="1050" dirty="0"/>
            </a:p>
          </p:txBody>
        </p:sp>
        <p:sp>
          <p:nvSpPr>
            <p:cNvPr id="6" name="正方形/長方形 5"/>
            <p:cNvSpPr/>
            <p:nvPr/>
          </p:nvSpPr>
          <p:spPr>
            <a:xfrm>
              <a:off x="2318369" y="5013396"/>
              <a:ext cx="4893150" cy="307777"/>
            </a:xfrm>
            <a:prstGeom prst="rect">
              <a:avLst/>
            </a:prstGeom>
          </p:spPr>
          <p:txBody>
            <a:bodyPr wrap="square">
              <a:spAutoFit/>
            </a:bodyPr>
            <a:lstStyle/>
            <a:p>
              <a:r>
                <a:rPr lang="ja-JP" altLang="en-US" sz="1400" b="1" dirty="0"/>
                <a:t>産地直送が出来る商品。</a:t>
              </a:r>
              <a:r>
                <a:rPr lang="en-US" altLang="ja-JP" sz="1400" b="1" dirty="0"/>
                <a:t>※</a:t>
              </a:r>
              <a:r>
                <a:rPr lang="ja-JP" altLang="en-US" sz="1400" b="1" dirty="0"/>
                <a:t>酒類は対象外</a:t>
              </a:r>
              <a:endParaRPr lang="ja-JP" altLang="en-US" sz="1000" b="1" dirty="0"/>
            </a:p>
          </p:txBody>
        </p:sp>
      </p:grpSp>
      <p:sp>
        <p:nvSpPr>
          <p:cNvPr id="11" name="正方形/長方形 10"/>
          <p:cNvSpPr/>
          <p:nvPr/>
        </p:nvSpPr>
        <p:spPr>
          <a:xfrm>
            <a:off x="138262" y="4542653"/>
            <a:ext cx="7252412" cy="559340"/>
          </a:xfrm>
          <a:prstGeom prst="rect">
            <a:avLst/>
          </a:prstGeom>
          <a:no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014695" y="8593755"/>
            <a:ext cx="2114147" cy="230832"/>
          </a:xfrm>
          <a:prstGeom prst="rect">
            <a:avLst/>
          </a:prstGeom>
        </p:spPr>
        <p:txBody>
          <a:bodyPr wrap="square">
            <a:spAutoFit/>
          </a:bodyPr>
          <a:lstStyle/>
          <a:p>
            <a:pPr algn="ctr"/>
            <a:r>
              <a:rPr lang="en-US" altLang="ja-JP" sz="900" b="0" i="0" dirty="0">
                <a:solidFill>
                  <a:srgbClr val="000000"/>
                </a:solidFill>
                <a:effectLst/>
                <a:latin typeface="+mj-ea"/>
                <a:ea typeface="+mj-ea"/>
              </a:rPr>
              <a:t>※</a:t>
            </a:r>
            <a:r>
              <a:rPr lang="ja-JP" altLang="en-US" sz="900" b="0" i="0" dirty="0">
                <a:solidFill>
                  <a:srgbClr val="000000"/>
                </a:solidFill>
                <a:effectLst/>
                <a:latin typeface="+mj-ea"/>
                <a:ea typeface="+mj-ea"/>
              </a:rPr>
              <a:t>カタログイメージ</a:t>
            </a:r>
            <a:endParaRPr lang="en-US" altLang="ja-JP" sz="900" b="0" i="0" dirty="0">
              <a:solidFill>
                <a:srgbClr val="000000"/>
              </a:solidFill>
              <a:effectLst/>
              <a:latin typeface="+mj-ea"/>
              <a:ea typeface="+mj-ea"/>
            </a:endParaRPr>
          </a:p>
        </p:txBody>
      </p:sp>
      <p:sp>
        <p:nvSpPr>
          <p:cNvPr id="28" name="角丸四角形 27"/>
          <p:cNvSpPr/>
          <p:nvPr/>
        </p:nvSpPr>
        <p:spPr>
          <a:xfrm>
            <a:off x="222541" y="5269954"/>
            <a:ext cx="7055006" cy="32153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b="1" u="sng" dirty="0">
                <a:solidFill>
                  <a:schemeClr val="tx1"/>
                </a:solidFill>
              </a:rPr>
              <a:t>特に、以下の要件を満たす商品を募集します</a:t>
            </a:r>
            <a:endParaRPr lang="en-US" altLang="ja-JP" b="1" u="sng" dirty="0">
              <a:solidFill>
                <a:schemeClr val="tx1"/>
              </a:solidFill>
            </a:endParaRPr>
          </a:p>
        </p:txBody>
      </p:sp>
      <p:sp>
        <p:nvSpPr>
          <p:cNvPr id="33" name="正方形/長方形 32"/>
          <p:cNvSpPr/>
          <p:nvPr/>
        </p:nvSpPr>
        <p:spPr>
          <a:xfrm>
            <a:off x="146590" y="4677118"/>
            <a:ext cx="7244084" cy="369332"/>
          </a:xfrm>
          <a:prstGeom prst="rect">
            <a:avLst/>
          </a:prstGeom>
        </p:spPr>
        <p:txBody>
          <a:bodyPr wrap="square">
            <a:spAutoFit/>
          </a:bodyPr>
          <a:lstStyle/>
          <a:p>
            <a:r>
              <a:rPr lang="ja-JP" altLang="en-US" b="1" dirty="0">
                <a:solidFill>
                  <a:srgbClr val="666633"/>
                </a:solidFill>
              </a:rPr>
              <a:t>募集カテゴリー</a:t>
            </a:r>
          </a:p>
        </p:txBody>
      </p:sp>
      <p:sp>
        <p:nvSpPr>
          <p:cNvPr id="39" name="正方形/長方形 38"/>
          <p:cNvSpPr/>
          <p:nvPr/>
        </p:nvSpPr>
        <p:spPr>
          <a:xfrm>
            <a:off x="4223501" y="10015071"/>
            <a:ext cx="1692116" cy="507831"/>
          </a:xfrm>
          <a:prstGeom prst="rect">
            <a:avLst/>
          </a:prstGeom>
        </p:spPr>
        <p:txBody>
          <a:bodyPr wrap="square">
            <a:spAutoFit/>
          </a:bodyPr>
          <a:lstStyle/>
          <a:p>
            <a:pPr algn="ctr"/>
            <a:r>
              <a:rPr lang="ja-JP" altLang="en-US" sz="900" dirty="0">
                <a:solidFill>
                  <a:srgbClr val="000000"/>
                </a:solidFill>
                <a:latin typeface="+mj-ea"/>
              </a:rPr>
              <a:t>▲ごっつお便カタログ</a:t>
            </a:r>
            <a:endParaRPr lang="en-US" altLang="ja-JP" sz="900" dirty="0">
              <a:solidFill>
                <a:srgbClr val="000000"/>
              </a:solidFill>
              <a:latin typeface="+mj-ea"/>
            </a:endParaRPr>
          </a:p>
          <a:p>
            <a:pPr algn="ctr"/>
            <a:r>
              <a:rPr lang="ja-JP" altLang="en-US" sz="900" dirty="0">
                <a:solidFill>
                  <a:srgbClr val="000000"/>
                </a:solidFill>
                <a:latin typeface="+mj-ea"/>
              </a:rPr>
              <a:t>サイトはこちら</a:t>
            </a:r>
            <a:endParaRPr lang="en-US" altLang="ja-JP" sz="900" dirty="0">
              <a:solidFill>
                <a:srgbClr val="000000"/>
              </a:solidFill>
              <a:latin typeface="+mj-ea"/>
            </a:endParaRPr>
          </a:p>
          <a:p>
            <a:pPr algn="ctr"/>
            <a:endParaRPr lang="en-US" altLang="ja-JP" sz="900" b="0" i="0" dirty="0">
              <a:solidFill>
                <a:srgbClr val="000000"/>
              </a:solidFill>
              <a:effectLst/>
              <a:latin typeface="+mj-ea"/>
              <a:ea typeface="+mj-ea"/>
            </a:endParaRPr>
          </a:p>
        </p:txBody>
      </p:sp>
      <p:pic>
        <p:nvPicPr>
          <p:cNvPr id="13" name="図 12" descr="QR コード&#10;&#10;自動的に生成された説明">
            <a:extLst>
              <a:ext uri="{FF2B5EF4-FFF2-40B4-BE49-F238E27FC236}">
                <a16:creationId xmlns:a16="http://schemas.microsoft.com/office/drawing/2014/main" id="{8C605D9E-CF30-C7B5-9C68-92E9717E5781}"/>
              </a:ext>
            </a:extLst>
          </p:cNvPr>
          <p:cNvPicPr>
            <a:picLocks noChangeAspect="1"/>
          </p:cNvPicPr>
          <p:nvPr/>
        </p:nvPicPr>
        <p:blipFill>
          <a:blip r:embed="rId2"/>
          <a:stretch>
            <a:fillRect/>
          </a:stretch>
        </p:blipFill>
        <p:spPr>
          <a:xfrm>
            <a:off x="4602576" y="9075716"/>
            <a:ext cx="933966" cy="933966"/>
          </a:xfrm>
          <a:prstGeom prst="rect">
            <a:avLst/>
          </a:prstGeom>
        </p:spPr>
      </p:pic>
      <p:pic>
        <p:nvPicPr>
          <p:cNvPr id="16" name="図 15" descr="木製のテーブルに置いている様々な野菜&#10;&#10;中程度の精度で自動的に生成された説明">
            <a:extLst>
              <a:ext uri="{FF2B5EF4-FFF2-40B4-BE49-F238E27FC236}">
                <a16:creationId xmlns:a16="http://schemas.microsoft.com/office/drawing/2014/main" id="{C2553C8B-099F-17D0-037F-B875321ECDAB}"/>
              </a:ext>
            </a:extLst>
          </p:cNvPr>
          <p:cNvPicPr>
            <a:picLocks noChangeAspect="1"/>
          </p:cNvPicPr>
          <p:nvPr/>
        </p:nvPicPr>
        <p:blipFill>
          <a:blip r:embed="rId3"/>
          <a:stretch>
            <a:fillRect/>
          </a:stretch>
        </p:blipFill>
        <p:spPr>
          <a:xfrm>
            <a:off x="5142306" y="5873679"/>
            <a:ext cx="1807074" cy="2620862"/>
          </a:xfrm>
          <a:prstGeom prst="rect">
            <a:avLst/>
          </a:prstGeom>
        </p:spPr>
      </p:pic>
      <p:sp>
        <p:nvSpPr>
          <p:cNvPr id="17" name="正方形/長方形 16">
            <a:extLst>
              <a:ext uri="{FF2B5EF4-FFF2-40B4-BE49-F238E27FC236}">
                <a16:creationId xmlns:a16="http://schemas.microsoft.com/office/drawing/2014/main" id="{C1DFB509-BAEC-D898-B0B5-B7A5DFB468A7}"/>
              </a:ext>
            </a:extLst>
          </p:cNvPr>
          <p:cNvSpPr/>
          <p:nvPr/>
        </p:nvSpPr>
        <p:spPr>
          <a:xfrm>
            <a:off x="5696393" y="10006957"/>
            <a:ext cx="1692116" cy="507831"/>
          </a:xfrm>
          <a:prstGeom prst="rect">
            <a:avLst/>
          </a:prstGeom>
        </p:spPr>
        <p:txBody>
          <a:bodyPr wrap="square">
            <a:spAutoFit/>
          </a:bodyPr>
          <a:lstStyle/>
          <a:p>
            <a:pPr algn="ctr"/>
            <a:r>
              <a:rPr lang="ja-JP" altLang="en-US" sz="900" dirty="0">
                <a:solidFill>
                  <a:srgbClr val="000000"/>
                </a:solidFill>
                <a:latin typeface="+mj-ea"/>
              </a:rPr>
              <a:t>▲西部・そごう百貨店</a:t>
            </a:r>
            <a:endParaRPr lang="en-US" altLang="ja-JP" sz="900" dirty="0">
              <a:solidFill>
                <a:srgbClr val="000000"/>
              </a:solidFill>
              <a:latin typeface="+mj-ea"/>
            </a:endParaRPr>
          </a:p>
          <a:p>
            <a:pPr algn="ctr"/>
            <a:r>
              <a:rPr lang="ja-JP" altLang="en-US" sz="900" dirty="0">
                <a:solidFill>
                  <a:srgbClr val="000000"/>
                </a:solidFill>
                <a:latin typeface="+mj-ea"/>
              </a:rPr>
              <a:t>ＥＣサイトはこちら</a:t>
            </a:r>
            <a:endParaRPr lang="en-US" altLang="ja-JP" sz="900" dirty="0">
              <a:solidFill>
                <a:srgbClr val="000000"/>
              </a:solidFill>
              <a:latin typeface="+mj-ea"/>
            </a:endParaRPr>
          </a:p>
          <a:p>
            <a:pPr algn="ctr"/>
            <a:endParaRPr lang="en-US" altLang="ja-JP" sz="900" b="0" i="0" dirty="0">
              <a:solidFill>
                <a:srgbClr val="000000"/>
              </a:solidFill>
              <a:effectLst/>
              <a:latin typeface="+mj-ea"/>
              <a:ea typeface="+mj-ea"/>
            </a:endParaRPr>
          </a:p>
        </p:txBody>
      </p:sp>
      <p:pic>
        <p:nvPicPr>
          <p:cNvPr id="23" name="図 22" descr="QR コード&#10;&#10;自動的に生成された説明">
            <a:extLst>
              <a:ext uri="{FF2B5EF4-FFF2-40B4-BE49-F238E27FC236}">
                <a16:creationId xmlns:a16="http://schemas.microsoft.com/office/drawing/2014/main" id="{2C35602E-1A27-EE91-FBF5-C6A3AC03206D}"/>
              </a:ext>
            </a:extLst>
          </p:cNvPr>
          <p:cNvPicPr>
            <a:picLocks noChangeAspect="1"/>
          </p:cNvPicPr>
          <p:nvPr/>
        </p:nvPicPr>
        <p:blipFill>
          <a:blip r:embed="rId4"/>
          <a:stretch>
            <a:fillRect/>
          </a:stretch>
        </p:blipFill>
        <p:spPr>
          <a:xfrm>
            <a:off x="6100707" y="9080402"/>
            <a:ext cx="933966" cy="933966"/>
          </a:xfrm>
          <a:prstGeom prst="rect">
            <a:avLst/>
          </a:prstGeom>
        </p:spPr>
      </p:pic>
      <p:pic>
        <p:nvPicPr>
          <p:cNvPr id="3" name="図 2" descr="アイコン&#10;&#10;自動的に生成された説明">
            <a:extLst>
              <a:ext uri="{FF2B5EF4-FFF2-40B4-BE49-F238E27FC236}">
                <a16:creationId xmlns:a16="http://schemas.microsoft.com/office/drawing/2014/main" id="{3C121628-4646-EB96-BD09-04939E7DC832}"/>
              </a:ext>
            </a:extLst>
          </p:cNvPr>
          <p:cNvPicPr>
            <a:picLocks noChangeAspect="1"/>
          </p:cNvPicPr>
          <p:nvPr/>
        </p:nvPicPr>
        <p:blipFill>
          <a:blip r:embed="rId5"/>
          <a:stretch>
            <a:fillRect/>
          </a:stretch>
        </p:blipFill>
        <p:spPr>
          <a:xfrm>
            <a:off x="6102497" y="900607"/>
            <a:ext cx="980452" cy="11269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9641" y="8939487"/>
            <a:ext cx="7340392" cy="102752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・商談会当日は、会社案内やサンプル、商品パンフレットをご持参ください。</a:t>
            </a:r>
          </a:p>
          <a:p>
            <a:r>
              <a:rPr kumimoji="1" lang="ja-JP" altLang="en-US" sz="1100" dirty="0">
                <a:solidFill>
                  <a:schemeClr val="tx1"/>
                </a:solidFill>
              </a:rPr>
              <a:t>・会場内外問わず、調理行為、危険物の持ち込みは出来ません。</a:t>
            </a:r>
          </a:p>
          <a:p>
            <a:r>
              <a:rPr kumimoji="1" lang="ja-JP" altLang="en-US" sz="1100" dirty="0">
                <a:solidFill>
                  <a:schemeClr val="tx1"/>
                </a:solidFill>
              </a:rPr>
              <a:t>・本商談会を契機に発生した取引等に関するトラブル・損害について、</a:t>
            </a:r>
          </a:p>
          <a:p>
            <a:r>
              <a:rPr kumimoji="1" lang="ja-JP" altLang="en-US" sz="1100" dirty="0">
                <a:solidFill>
                  <a:schemeClr val="tx1"/>
                </a:solidFill>
              </a:rPr>
              <a:t>　当商工会議所は一切責任を負いかねますので、ご了承のうえお申し込みください。</a:t>
            </a:r>
          </a:p>
        </p:txBody>
      </p:sp>
      <p:graphicFrame>
        <p:nvGraphicFramePr>
          <p:cNvPr id="5" name="表 4"/>
          <p:cNvGraphicFramePr>
            <a:graphicFrameLocks noGrp="1"/>
          </p:cNvGraphicFramePr>
          <p:nvPr>
            <p:extLst>
              <p:ext uri="{D42A27DB-BD31-4B8C-83A1-F6EECF244321}">
                <p14:modId xmlns:p14="http://schemas.microsoft.com/office/powerpoint/2010/main" val="2564814848"/>
              </p:ext>
            </p:extLst>
          </p:nvPr>
        </p:nvGraphicFramePr>
        <p:xfrm>
          <a:off x="117239" y="779036"/>
          <a:ext cx="7347194" cy="3480552"/>
        </p:xfrm>
        <a:graphic>
          <a:graphicData uri="http://schemas.openxmlformats.org/drawingml/2006/table">
            <a:tbl>
              <a:tblPr firstRow="1" bandRow="1">
                <a:tableStyleId>{F5AB1C69-6EDB-4FF4-983F-18BD219EF322}</a:tableStyleId>
              </a:tblPr>
              <a:tblGrid>
                <a:gridCol w="1113162">
                  <a:extLst>
                    <a:ext uri="{9D8B030D-6E8A-4147-A177-3AD203B41FA5}">
                      <a16:colId xmlns:a16="http://schemas.microsoft.com/office/drawing/2014/main" val="20000"/>
                    </a:ext>
                  </a:extLst>
                </a:gridCol>
                <a:gridCol w="6234032">
                  <a:extLst>
                    <a:ext uri="{9D8B030D-6E8A-4147-A177-3AD203B41FA5}">
                      <a16:colId xmlns:a16="http://schemas.microsoft.com/office/drawing/2014/main" val="20001"/>
                    </a:ext>
                  </a:extLst>
                </a:gridCol>
              </a:tblGrid>
              <a:tr h="490511">
                <a:tc gridSpan="2">
                  <a:txBody>
                    <a:bodyPr/>
                    <a:lstStyle/>
                    <a:p>
                      <a:pPr algn="ctr"/>
                      <a:r>
                        <a:rPr kumimoji="1" lang="ja-JP" altLang="en-US" sz="2000" dirty="0"/>
                        <a:t>そごう・西武（ごっつお便）との個別商談会</a:t>
                      </a:r>
                      <a:r>
                        <a:rPr kumimoji="1" lang="ja-JP" altLang="en-US" sz="2200" dirty="0"/>
                        <a:t>　</a:t>
                      </a:r>
                      <a:r>
                        <a:rPr kumimoji="1" lang="ja-JP" altLang="en-US" sz="2000" dirty="0"/>
                        <a:t>開催概要</a:t>
                      </a:r>
                      <a:endParaRPr kumimoji="1" lang="ja-JP" altLang="en-US" sz="2000" dirty="0">
                        <a:latin typeface="メイリオ" panose="020B0604030504040204" pitchFamily="50" charset="-128"/>
                        <a:ea typeface="メイリオ" panose="020B0604030504040204" pitchFamily="50" charset="-128"/>
                      </a:endParaRPr>
                    </a:p>
                  </a:txBody>
                  <a:tcPr marL="98691" marR="98691" marT="49340" marB="49340">
                    <a:solidFill>
                      <a:srgbClr val="0070C0"/>
                    </a:solidFill>
                  </a:tcPr>
                </a:tc>
                <a:tc hMerge="1">
                  <a:txBody>
                    <a:bodyPr/>
                    <a:lstStyle/>
                    <a:p>
                      <a:endParaRPr kumimoji="1" lang="ja-JP" altLang="en-US" dirty="0"/>
                    </a:p>
                  </a:txBody>
                  <a:tcPr/>
                </a:tc>
                <a:extLst>
                  <a:ext uri="{0D108BD9-81ED-4DB2-BD59-A6C34878D82A}">
                    <a16:rowId xmlns:a16="http://schemas.microsoft.com/office/drawing/2014/main" val="10000"/>
                  </a:ext>
                </a:extLst>
              </a:tr>
              <a:tr h="473285">
                <a:tc>
                  <a:txBody>
                    <a:bodyPr/>
                    <a:lstStyle/>
                    <a:p>
                      <a:pPr algn="ctr"/>
                      <a:r>
                        <a:rPr kumimoji="1" lang="ja-JP" altLang="en-US" sz="1200" dirty="0">
                          <a:latin typeface="+mn-ea"/>
                          <a:ea typeface="+mn-ea"/>
                        </a:rPr>
                        <a:t>開催日程</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２０２４</a:t>
                      </a:r>
                      <a:r>
                        <a:rPr kumimoji="1" lang="zh-TW" altLang="en-US" sz="1200" dirty="0">
                          <a:latin typeface="+mn-ea"/>
                          <a:ea typeface="+mn-ea"/>
                        </a:rPr>
                        <a:t>年</a:t>
                      </a:r>
                      <a:r>
                        <a:rPr kumimoji="1" lang="ja-JP" altLang="en-US" sz="1200" dirty="0">
                          <a:latin typeface="+mn-ea"/>
                          <a:ea typeface="+mn-ea"/>
                        </a:rPr>
                        <a:t>３</a:t>
                      </a:r>
                      <a:r>
                        <a:rPr kumimoji="1" lang="zh-TW" altLang="en-US" sz="1200" dirty="0">
                          <a:latin typeface="+mn-ea"/>
                          <a:ea typeface="+mn-ea"/>
                        </a:rPr>
                        <a:t>月</a:t>
                      </a:r>
                      <a:r>
                        <a:rPr kumimoji="1" lang="ja-JP" altLang="en-US" sz="1200" dirty="0">
                          <a:latin typeface="+mn-ea"/>
                          <a:ea typeface="+mn-ea"/>
                        </a:rPr>
                        <a:t>１５</a:t>
                      </a:r>
                      <a:r>
                        <a:rPr kumimoji="1" lang="zh-TW" altLang="en-US" sz="1200" dirty="0">
                          <a:latin typeface="+mn-ea"/>
                          <a:ea typeface="+mn-ea"/>
                        </a:rPr>
                        <a:t>日</a:t>
                      </a:r>
                      <a:r>
                        <a:rPr kumimoji="1" lang="ja-JP" altLang="en-US" sz="1200" dirty="0">
                          <a:latin typeface="+mn-ea"/>
                          <a:ea typeface="+mn-ea"/>
                        </a:rPr>
                        <a:t>（金）１０</a:t>
                      </a:r>
                      <a:r>
                        <a:rPr kumimoji="1" lang="zh-TW" altLang="en-US" sz="1200" dirty="0">
                          <a:latin typeface="+mn-ea"/>
                          <a:ea typeface="+mn-ea"/>
                        </a:rPr>
                        <a:t>時</a:t>
                      </a:r>
                      <a:r>
                        <a:rPr kumimoji="1" lang="ja-JP" altLang="en-US" sz="1200" dirty="0">
                          <a:latin typeface="+mn-ea"/>
                          <a:ea typeface="+mn-ea"/>
                        </a:rPr>
                        <a:t>００分</a:t>
                      </a:r>
                      <a:r>
                        <a:rPr kumimoji="1" lang="zh-TW" altLang="en-US" sz="1200" dirty="0">
                          <a:latin typeface="+mn-ea"/>
                          <a:ea typeface="+mn-ea"/>
                        </a:rPr>
                        <a:t>～</a:t>
                      </a:r>
                      <a:r>
                        <a:rPr kumimoji="1" lang="ja-JP" altLang="en-US" sz="1200" dirty="0">
                          <a:latin typeface="+mn-ea"/>
                          <a:ea typeface="+mn-ea"/>
                        </a:rPr>
                        <a:t>１７</a:t>
                      </a:r>
                      <a:r>
                        <a:rPr kumimoji="1" lang="zh-TW" altLang="en-US" sz="1200" dirty="0">
                          <a:latin typeface="+mn-ea"/>
                          <a:ea typeface="+mn-ea"/>
                        </a:rPr>
                        <a:t>時</a:t>
                      </a:r>
                      <a:r>
                        <a:rPr kumimoji="1" lang="ja-JP" altLang="en-US" sz="1200" dirty="0">
                          <a:latin typeface="+mn-ea"/>
                          <a:ea typeface="+mn-ea"/>
                        </a:rPr>
                        <a:t>００分</a:t>
                      </a:r>
                      <a:endParaRPr kumimoji="1" lang="en-US" altLang="zh-TW" sz="1200" dirty="0">
                        <a:latin typeface="+mn-ea"/>
                        <a:ea typeface="+mn-ea"/>
                      </a:endParaRPr>
                    </a:p>
                    <a:p>
                      <a:r>
                        <a:rPr kumimoji="1" lang="en-US" altLang="ja-JP" sz="1100" dirty="0">
                          <a:latin typeface="+mn-ea"/>
                          <a:ea typeface="+mn-ea"/>
                        </a:rPr>
                        <a:t>※</a:t>
                      </a:r>
                      <a:r>
                        <a:rPr kumimoji="1" lang="ja-JP" altLang="en-US" sz="1100" dirty="0">
                          <a:latin typeface="+mn-ea"/>
                          <a:ea typeface="+mn-ea"/>
                        </a:rPr>
                        <a:t>集合時間は各社により異なります。詳細のご案内は商談会２週間前迄にメールでご連絡します。</a:t>
                      </a:r>
                      <a:endParaRPr kumimoji="1" lang="en-US" altLang="ja-JP" sz="1100" b="0" dirty="0">
                        <a:latin typeface="+mn-ea"/>
                        <a:ea typeface="+mn-ea"/>
                      </a:endParaRPr>
                    </a:p>
                  </a:txBody>
                  <a:tcPr marL="98691" marR="98691" marT="49340" marB="49340" anchor="ctr"/>
                </a:tc>
                <a:extLst>
                  <a:ext uri="{0D108BD9-81ED-4DB2-BD59-A6C34878D82A}">
                    <a16:rowId xmlns:a16="http://schemas.microsoft.com/office/drawing/2014/main" val="10001"/>
                  </a:ext>
                </a:extLst>
              </a:tr>
              <a:tr h="331204">
                <a:tc>
                  <a:txBody>
                    <a:bodyPr/>
                    <a:lstStyle/>
                    <a:p>
                      <a:pPr algn="ctr"/>
                      <a:r>
                        <a:rPr kumimoji="1" lang="ja-JP" altLang="en-US" sz="1200" dirty="0">
                          <a:latin typeface="+mn-ea"/>
                          <a:ea typeface="+mn-ea"/>
                        </a:rPr>
                        <a:t>会　　場</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東京商工会議所会議室（千代田区丸の内３－２－２　丸の内二重橋ビル５階）</a:t>
                      </a:r>
                      <a:endParaRPr kumimoji="1" lang="ja-JP" altLang="en-US" sz="1200" b="0" dirty="0">
                        <a:latin typeface="+mn-ea"/>
                        <a:ea typeface="+mn-ea"/>
                      </a:endParaRPr>
                    </a:p>
                  </a:txBody>
                  <a:tcPr marL="98691" marR="98691" marT="49340" marB="49340" anchor="ctr"/>
                </a:tc>
                <a:extLst>
                  <a:ext uri="{0D108BD9-81ED-4DB2-BD59-A6C34878D82A}">
                    <a16:rowId xmlns:a16="http://schemas.microsoft.com/office/drawing/2014/main" val="10002"/>
                  </a:ext>
                </a:extLst>
              </a:tr>
              <a:tr h="292412">
                <a:tc>
                  <a:txBody>
                    <a:bodyPr/>
                    <a:lstStyle/>
                    <a:p>
                      <a:pPr algn="ctr"/>
                      <a:r>
                        <a:rPr kumimoji="1" lang="ja-JP" altLang="en-US" sz="1200" dirty="0">
                          <a:latin typeface="+mn-ea"/>
                          <a:ea typeface="+mn-ea"/>
                        </a:rPr>
                        <a:t>商談時間</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２５分　</a:t>
                      </a:r>
                      <a:endParaRPr kumimoji="1" lang="ja-JP" altLang="en-US" sz="1200" b="0" dirty="0">
                        <a:latin typeface="+mn-ea"/>
                        <a:ea typeface="+mn-ea"/>
                      </a:endParaRPr>
                    </a:p>
                  </a:txBody>
                  <a:tcPr marL="98691" marR="98691" marT="49340" marB="49340" anchor="ctr"/>
                </a:tc>
                <a:extLst>
                  <a:ext uri="{0D108BD9-81ED-4DB2-BD59-A6C34878D82A}">
                    <a16:rowId xmlns:a16="http://schemas.microsoft.com/office/drawing/2014/main" val="1777886393"/>
                  </a:ext>
                </a:extLst>
              </a:tr>
              <a:tr h="835031">
                <a:tc>
                  <a:txBody>
                    <a:bodyPr/>
                    <a:lstStyle/>
                    <a:p>
                      <a:pPr algn="ctr"/>
                      <a:r>
                        <a:rPr kumimoji="1" lang="ja-JP" altLang="en-US" sz="1050" b="0" dirty="0">
                          <a:latin typeface="+mn-ea"/>
                          <a:ea typeface="+mn-ea"/>
                        </a:rPr>
                        <a:t>参 加 費</a:t>
                      </a:r>
                    </a:p>
                  </a:txBody>
                  <a:tcPr marL="98691" marR="98691" marT="49340" marB="493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n-ea"/>
                          <a:ea typeface="+mn-ea"/>
                        </a:rPr>
                        <a:t>５，５００円（商工会議所会員限定）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mn-ea"/>
                          <a:ea typeface="+mn-ea"/>
                        </a:rPr>
                        <a:t>※</a:t>
                      </a:r>
                      <a:r>
                        <a:rPr kumimoji="1" lang="ja-JP" altLang="en-US" sz="1050" b="0" dirty="0">
                          <a:latin typeface="+mn-ea"/>
                          <a:ea typeface="+mn-ea"/>
                        </a:rPr>
                        <a:t>申込後、バイヤーとの商談が組まれた時点で 、参加費が発生します。</a:t>
                      </a:r>
                    </a:p>
                    <a:p>
                      <a:r>
                        <a:rPr kumimoji="1" lang="en-US" altLang="ja-JP" sz="1050" b="0" dirty="0">
                          <a:latin typeface="+mn-ea"/>
                          <a:ea typeface="+mn-ea"/>
                        </a:rPr>
                        <a:t>※</a:t>
                      </a:r>
                      <a:r>
                        <a:rPr kumimoji="1" lang="ja-JP" altLang="en-US" sz="1050" b="0" dirty="0">
                          <a:latin typeface="+mn-ea"/>
                          <a:ea typeface="+mn-ea"/>
                        </a:rPr>
                        <a:t>ご商談いただける場合には２月中旬頃に時間を記載したメール、及び請求情報を東京商工会議所よりお送りいたします。（支払先：東京商工会議所、支払方法：振込）</a:t>
                      </a:r>
                    </a:p>
                  </a:txBody>
                  <a:tcPr marL="98691" marR="98691" marT="49340" marB="49340" anchor="ctr"/>
                </a:tc>
                <a:extLst>
                  <a:ext uri="{0D108BD9-81ED-4DB2-BD59-A6C34878D82A}">
                    <a16:rowId xmlns:a16="http://schemas.microsoft.com/office/drawing/2014/main" val="10003"/>
                  </a:ext>
                </a:extLst>
              </a:tr>
              <a:tr h="292412">
                <a:tc>
                  <a:txBody>
                    <a:bodyPr/>
                    <a:lstStyle/>
                    <a:p>
                      <a:pPr algn="ctr"/>
                      <a:r>
                        <a:rPr kumimoji="1" lang="ja-JP" altLang="en-US" sz="1200" dirty="0">
                          <a:latin typeface="+mn-ea"/>
                          <a:ea typeface="+mn-ea"/>
                        </a:rPr>
                        <a:t>定　　員</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２０社ほど　　</a:t>
                      </a:r>
                      <a:r>
                        <a:rPr kumimoji="1" lang="en-US" altLang="ja-JP" sz="1100" u="none" dirty="0">
                          <a:latin typeface="+mn-ea"/>
                          <a:ea typeface="+mn-ea"/>
                        </a:rPr>
                        <a:t>※</a:t>
                      </a:r>
                      <a:r>
                        <a:rPr kumimoji="1" lang="ja-JP" altLang="en-US" sz="1100" u="none" dirty="0">
                          <a:latin typeface="+mn-ea"/>
                          <a:ea typeface="+mn-ea"/>
                        </a:rPr>
                        <a:t>バイヤーによる事前選考がございます。</a:t>
                      </a:r>
                      <a:endParaRPr kumimoji="1" lang="ja-JP" altLang="en-US" sz="1100" b="0" u="none" dirty="0">
                        <a:latin typeface="+mn-ea"/>
                        <a:ea typeface="+mn-ea"/>
                      </a:endParaRPr>
                    </a:p>
                  </a:txBody>
                  <a:tcPr marL="98691" marR="98691" marT="49340" marB="49340" anchor="ctr"/>
                </a:tc>
                <a:extLst>
                  <a:ext uri="{0D108BD9-81ED-4DB2-BD59-A6C34878D82A}">
                    <a16:rowId xmlns:a16="http://schemas.microsoft.com/office/drawing/2014/main" val="1127741004"/>
                  </a:ext>
                </a:extLst>
              </a:tr>
              <a:tr h="473285">
                <a:tc>
                  <a:txBody>
                    <a:bodyPr/>
                    <a:lstStyle/>
                    <a:p>
                      <a:pPr algn="ctr"/>
                      <a:r>
                        <a:rPr kumimoji="1" lang="ja-JP" altLang="en-US" sz="1200" dirty="0">
                          <a:latin typeface="+mn-ea"/>
                          <a:ea typeface="+mn-ea"/>
                        </a:rPr>
                        <a:t>募集対象</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表面の募集カテゴリーに該当する商品を持つ事業者</a:t>
                      </a:r>
                      <a:endParaRPr kumimoji="1" lang="en-US" altLang="ja-JP" sz="1200" dirty="0">
                        <a:latin typeface="+mn-ea"/>
                        <a:ea typeface="+mn-ea"/>
                      </a:endParaRPr>
                    </a:p>
                    <a:p>
                      <a:r>
                        <a:rPr kumimoji="1" lang="en-US" altLang="ja-JP" sz="1100" dirty="0">
                          <a:latin typeface="+mn-ea"/>
                          <a:ea typeface="+mn-ea"/>
                        </a:rPr>
                        <a:t>※</a:t>
                      </a:r>
                      <a:r>
                        <a:rPr kumimoji="1" lang="ja-JP" altLang="en-US" sz="1100" dirty="0">
                          <a:latin typeface="+mn-ea"/>
                          <a:ea typeface="+mn-ea"/>
                        </a:rPr>
                        <a:t>ご応募は大変恐縮ですが、１社につき１商品に限らせていただきます。</a:t>
                      </a:r>
                      <a:r>
                        <a:rPr kumimoji="1" lang="ja-JP" altLang="en-US" sz="1200" dirty="0">
                          <a:latin typeface="+mn-ea"/>
                          <a:ea typeface="+mn-ea"/>
                        </a:rPr>
                        <a:t>　</a:t>
                      </a:r>
                      <a:endParaRPr kumimoji="1" lang="en-US" altLang="ja-JP" sz="1200" b="0" dirty="0">
                        <a:latin typeface="+mn-ea"/>
                        <a:ea typeface="+mn-ea"/>
                      </a:endParaRPr>
                    </a:p>
                  </a:txBody>
                  <a:tcPr marL="98691" marR="98691" marT="49340" marB="49340" anchor="ctr"/>
                </a:tc>
                <a:extLst>
                  <a:ext uri="{0D108BD9-81ED-4DB2-BD59-A6C34878D82A}">
                    <a16:rowId xmlns:a16="http://schemas.microsoft.com/office/drawing/2014/main" val="10004"/>
                  </a:ext>
                </a:extLst>
              </a:tr>
              <a:tr h="292412">
                <a:tc>
                  <a:txBody>
                    <a:bodyPr/>
                    <a:lstStyle/>
                    <a:p>
                      <a:pPr algn="ctr"/>
                      <a:r>
                        <a:rPr kumimoji="1" lang="ja-JP" altLang="en-US" sz="1200" b="1" dirty="0">
                          <a:solidFill>
                            <a:srgbClr val="FF0000"/>
                          </a:solidFill>
                          <a:latin typeface="+mn-ea"/>
                          <a:ea typeface="+mn-ea"/>
                        </a:rPr>
                        <a:t>募集締切</a:t>
                      </a:r>
                    </a:p>
                  </a:txBody>
                  <a:tcPr marL="98691" marR="98691" marT="49340" marB="49340" anchor="ctr"/>
                </a:tc>
                <a:tc>
                  <a:txBody>
                    <a:bodyPr/>
                    <a:lstStyle/>
                    <a:p>
                      <a:r>
                        <a:rPr kumimoji="1" lang="ja-JP" altLang="en-US" sz="1200" b="1" dirty="0">
                          <a:solidFill>
                            <a:srgbClr val="FF0000"/>
                          </a:solidFill>
                          <a:latin typeface="+mn-ea"/>
                          <a:ea typeface="+mn-ea"/>
                        </a:rPr>
                        <a:t>２０２４年２月７日（水）</a:t>
                      </a:r>
                      <a:r>
                        <a:rPr kumimoji="1" lang="ja-JP" altLang="en-US" sz="1200" b="1">
                          <a:solidFill>
                            <a:srgbClr val="FF0000"/>
                          </a:solidFill>
                          <a:latin typeface="+mn-ea"/>
                          <a:ea typeface="+mn-ea"/>
                        </a:rPr>
                        <a:t>正午</a:t>
                      </a:r>
                      <a:r>
                        <a:rPr kumimoji="1" lang="ja-JP" altLang="en-US" sz="1200" b="0">
                          <a:solidFill>
                            <a:srgbClr val="FF0000"/>
                          </a:solidFill>
                          <a:latin typeface="HGｺﾞｼｯｸE" panose="020B0909000000000000" pitchFamily="49" charset="-128"/>
                          <a:ea typeface="HGｺﾞｼｯｸE" panose="020B0909000000000000" pitchFamily="49" charset="-128"/>
                        </a:rPr>
                        <a:t>　</a:t>
                      </a:r>
                      <a:endParaRPr kumimoji="1" lang="en-US" altLang="ja-JP" sz="1200" b="1" dirty="0">
                        <a:solidFill>
                          <a:srgbClr val="FF0000"/>
                        </a:solidFill>
                        <a:latin typeface="+mn-ea"/>
                        <a:ea typeface="+mn-ea"/>
                      </a:endParaRPr>
                    </a:p>
                  </a:txBody>
                  <a:tcPr marL="98691" marR="98691" marT="49340" marB="49340" anchor="ctr"/>
                </a:tc>
                <a:extLst>
                  <a:ext uri="{0D108BD9-81ED-4DB2-BD59-A6C34878D82A}">
                    <a16:rowId xmlns:a16="http://schemas.microsoft.com/office/drawing/2014/main" val="10005"/>
                  </a:ext>
                </a:extLst>
              </a:tr>
            </a:tbl>
          </a:graphicData>
        </a:graphic>
      </p:graphicFrame>
      <p:sp>
        <p:nvSpPr>
          <p:cNvPr id="9" name="正方形/長方形 8"/>
          <p:cNvSpPr/>
          <p:nvPr/>
        </p:nvSpPr>
        <p:spPr>
          <a:xfrm>
            <a:off x="1499729" y="4306389"/>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20784" y="4123053"/>
            <a:ext cx="7456417" cy="811170"/>
            <a:chOff x="70326" y="4026513"/>
            <a:chExt cx="7114425" cy="811170"/>
          </a:xfrm>
        </p:grpSpPr>
        <p:sp>
          <p:nvSpPr>
            <p:cNvPr id="11" name="正方形/長方形 10"/>
            <p:cNvSpPr/>
            <p:nvPr/>
          </p:nvSpPr>
          <p:spPr>
            <a:xfrm>
              <a:off x="70326" y="4247341"/>
              <a:ext cx="1282075" cy="41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申込書</a:t>
              </a:r>
              <a:r>
                <a:rPr kumimoji="1" lang="en-US" altLang="ja-JP" sz="1600" b="1" dirty="0">
                  <a:solidFill>
                    <a:schemeClr val="tx1"/>
                  </a:solidFill>
                  <a:latin typeface="メイリオ" panose="020B0604030504040204" pitchFamily="50" charset="-128"/>
                  <a:ea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1234447" y="4026513"/>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メイリオ" panose="020B0604030504040204" pitchFamily="50" charset="-128"/>
                </a:rPr>
                <a:t>お申し込みの際にご提供いただいたお客様の情報は、当会議所のほか、東京商工会議所、㈱そごう・西武、</a:t>
              </a:r>
              <a:r>
                <a:rPr kumimoji="1" lang="en-US" altLang="ja-JP" sz="800" dirty="0">
                  <a:solidFill>
                    <a:schemeClr val="tx1"/>
                  </a:solidFill>
                  <a:latin typeface="メイリオ" panose="020B0604030504040204" pitchFamily="50" charset="-128"/>
                </a:rPr>
                <a:t>(</a:t>
              </a:r>
              <a:r>
                <a:rPr kumimoji="1" lang="ja-JP" altLang="en-US" sz="800" dirty="0">
                  <a:solidFill>
                    <a:schemeClr val="tx1"/>
                  </a:solidFill>
                  <a:latin typeface="メイリオ" panose="020B0604030504040204" pitchFamily="50" charset="-128"/>
                </a:rPr>
                <a:t>株</a:t>
              </a:r>
              <a:r>
                <a:rPr kumimoji="1" lang="en-US" altLang="ja-JP" sz="800" dirty="0">
                  <a:solidFill>
                    <a:schemeClr val="tx1"/>
                  </a:solidFill>
                  <a:latin typeface="メイリオ" panose="020B0604030504040204" pitchFamily="50" charset="-128"/>
                </a:rPr>
                <a:t>)</a:t>
              </a:r>
              <a:r>
                <a:rPr kumimoji="1" lang="ja-JP" altLang="en-US" sz="800" dirty="0">
                  <a:solidFill>
                    <a:schemeClr val="tx1"/>
                  </a:solidFill>
                  <a:latin typeface="メイリオ" panose="020B0604030504040204" pitchFamily="50" charset="-128"/>
                </a:rPr>
                <a:t>ごっつお便と共有のうえ当該イベントの申込受付の管理、運営上の管理に利用するほか、東京商工会議所が主催する各種事業のご案内（ＤＭ及びＦＡＸ）のために利用させていただきます。今後、ご案内が不要の場合にはお知らせください。</a:t>
              </a:r>
            </a:p>
          </p:txBody>
        </p:sp>
      </p:grpSp>
      <p:graphicFrame>
        <p:nvGraphicFramePr>
          <p:cNvPr id="13" name="表 12"/>
          <p:cNvGraphicFramePr>
            <a:graphicFrameLocks noGrp="1"/>
          </p:cNvGraphicFramePr>
          <p:nvPr/>
        </p:nvGraphicFramePr>
        <p:xfrm>
          <a:off x="109644" y="4759747"/>
          <a:ext cx="7354791" cy="4082696"/>
        </p:xfrm>
        <a:graphic>
          <a:graphicData uri="http://schemas.openxmlformats.org/drawingml/2006/table">
            <a:tbl>
              <a:tblPr/>
              <a:tblGrid>
                <a:gridCol w="2014615">
                  <a:extLst>
                    <a:ext uri="{9D8B030D-6E8A-4147-A177-3AD203B41FA5}">
                      <a16:colId xmlns:a16="http://schemas.microsoft.com/office/drawing/2014/main" val="3021812231"/>
                    </a:ext>
                  </a:extLst>
                </a:gridCol>
                <a:gridCol w="1667600">
                  <a:extLst>
                    <a:ext uri="{9D8B030D-6E8A-4147-A177-3AD203B41FA5}">
                      <a16:colId xmlns:a16="http://schemas.microsoft.com/office/drawing/2014/main" val="992340750"/>
                    </a:ext>
                  </a:extLst>
                </a:gridCol>
                <a:gridCol w="1291668">
                  <a:extLst>
                    <a:ext uri="{9D8B030D-6E8A-4147-A177-3AD203B41FA5}">
                      <a16:colId xmlns:a16="http://schemas.microsoft.com/office/drawing/2014/main" val="2677751635"/>
                    </a:ext>
                  </a:extLst>
                </a:gridCol>
                <a:gridCol w="2380908">
                  <a:extLst>
                    <a:ext uri="{9D8B030D-6E8A-4147-A177-3AD203B41FA5}">
                      <a16:colId xmlns:a16="http://schemas.microsoft.com/office/drawing/2014/main" val="1884845291"/>
                    </a:ext>
                  </a:extLst>
                </a:gridCol>
              </a:tblGrid>
              <a:tr h="181873">
                <a:tc gridSpan="4">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事業所名（支店・屋号）</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8135715"/>
                  </a:ext>
                </a:extLst>
              </a:tr>
              <a:tr h="181873">
                <a:tc gridSpan="4">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0973959"/>
                  </a:ext>
                </a:extLst>
              </a:tr>
              <a:tr h="242012">
                <a:tc gridSpan="4">
                  <a:txBody>
                    <a:bodyPr/>
                    <a:lstStyle/>
                    <a:p>
                      <a:pPr algn="r" fontAlgn="b"/>
                      <a:r>
                        <a:rPr lang="en-US" altLang="zh-CN"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会員番号：　　　　　　　）</a:t>
                      </a:r>
                    </a:p>
                  </a:txBody>
                  <a:tcPr marL="8536" marR="8536" marT="8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3128699"/>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業種・事業内容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資本金</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141808"/>
                  </a:ext>
                </a:extLst>
              </a:tr>
              <a:tr h="242012">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万円</a:t>
                      </a:r>
                    </a:p>
                  </a:txBody>
                  <a:tcPr marL="8536" marR="8536" marT="85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117256"/>
                  </a:ext>
                </a:extLst>
              </a:tr>
              <a:tr h="181873">
                <a:tc gridSpan="4">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申込担当者</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0930838"/>
                  </a:ext>
                </a:extLst>
              </a:tr>
              <a:tr h="181873">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電話番号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67883907"/>
                  </a:ext>
                </a:extLst>
              </a:tr>
              <a:tr h="242012">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374556"/>
                  </a:ext>
                </a:extLst>
              </a:tr>
              <a:tr h="225523">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メールアドレス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8026489"/>
                  </a:ext>
                </a:extLst>
              </a:tr>
              <a:tr h="356472">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住所</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3">
                  <a:txBody>
                    <a:bodyPr/>
                    <a:lstStyle/>
                    <a:p>
                      <a:pPr algn="l" fontAlgn="t"/>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　　　　）</a:t>
                      </a:r>
                    </a:p>
                  </a:txBody>
                  <a:tcPr marL="8536" marR="8536" marT="853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10231069"/>
                  </a:ext>
                </a:extLst>
              </a:tr>
              <a:tr h="181873">
                <a:tc>
                  <a:txBody>
                    <a:bodyPr/>
                    <a:lstStyle/>
                    <a:p>
                      <a:pPr algn="l" fontAlgn="ctr"/>
                      <a:r>
                        <a:rPr lang="zh-CN" altLang="en-US" sz="1000" b="1" i="0" u="none" strike="noStrike">
                          <a:solidFill>
                            <a:srgbClr val="000000"/>
                          </a:solidFill>
                          <a:effectLst/>
                          <a:latin typeface="游ゴシック" panose="020B0400000000000000" pitchFamily="50" charset="-128"/>
                          <a:ea typeface="游ゴシック" panose="020B0400000000000000" pitchFamily="50" charset="-128"/>
                        </a:rPr>
                        <a:t>商談会参加者</a:t>
                      </a:r>
                    </a:p>
                  </a:txBody>
                  <a:tcPr marL="8536" marR="8536" marT="853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23786104"/>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39295279"/>
                  </a:ext>
                </a:extLst>
              </a:tr>
              <a:tr h="181873">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823067"/>
                  </a:ext>
                </a:extLst>
              </a:tr>
              <a:tr h="242012">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58736830"/>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61095585"/>
                  </a:ext>
                </a:extLst>
              </a:tr>
              <a:tr h="181873">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70333"/>
                  </a:ext>
                </a:extLst>
              </a:tr>
              <a:tr h="242012">
                <a:tc gridSpan="3">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76578819"/>
                  </a:ext>
                </a:extLst>
              </a:tr>
              <a:tr h="181873">
                <a:tc gridSpan="4">
                  <a:txBody>
                    <a:bodyPr/>
                    <a:lstStyle/>
                    <a:p>
                      <a:pPr algn="ctr"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商談会当日連絡先</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当日参加者の携帯電話等）</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pPr algn="ctr" fontAlgn="ct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extLst>
                  <a:ext uri="{0D108BD9-81ED-4DB2-BD59-A6C34878D82A}">
                    <a16:rowId xmlns:a16="http://schemas.microsoft.com/office/drawing/2014/main" val="39134132"/>
                  </a:ext>
                </a:extLst>
              </a:tr>
              <a:tr h="290038">
                <a:tc gridSpan="4">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44925124"/>
                  </a:ext>
                </a:extLst>
              </a:tr>
            </a:tbl>
          </a:graphicData>
        </a:graphic>
      </p:graphicFrame>
      <p:sp>
        <p:nvSpPr>
          <p:cNvPr id="14" name="正方形/長方形 13"/>
          <p:cNvSpPr/>
          <p:nvPr/>
        </p:nvSpPr>
        <p:spPr>
          <a:xfrm>
            <a:off x="193441" y="10023129"/>
            <a:ext cx="5842721"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srgbClr val="FF0000"/>
                </a:solidFill>
                <a:latin typeface="+mn-ea"/>
              </a:rPr>
              <a:t>＜申込み先＞京都商工会議所 産業振興部 知恵産業推進課（担当：七村・福地・梅垣）</a:t>
            </a:r>
            <a:endParaRPr lang="en-US" altLang="ja-JP" sz="1050" dirty="0">
              <a:solidFill>
                <a:srgbClr val="FF0000"/>
              </a:solidFill>
              <a:latin typeface="+mn-ea"/>
            </a:endParaRPr>
          </a:p>
          <a:p>
            <a:pPr>
              <a:defRPr/>
            </a:pPr>
            <a:r>
              <a:rPr lang="ja-JP" altLang="en-US" sz="1050" dirty="0">
                <a:solidFill>
                  <a:srgbClr val="FF0000"/>
                </a:solidFill>
                <a:latin typeface="+mn-ea"/>
              </a:rPr>
              <a:t>  </a:t>
            </a:r>
            <a:r>
              <a:rPr lang="en-US" altLang="ja-JP" sz="1050" dirty="0">
                <a:solidFill>
                  <a:srgbClr val="FF0000"/>
                </a:solidFill>
                <a:latin typeface="+mn-ea"/>
              </a:rPr>
              <a:t>TEL</a:t>
            </a:r>
            <a:r>
              <a:rPr lang="ja-JP" altLang="en-US" sz="1050" dirty="0">
                <a:solidFill>
                  <a:srgbClr val="FF0000"/>
                </a:solidFill>
                <a:latin typeface="+mn-ea"/>
              </a:rPr>
              <a:t>： </a:t>
            </a:r>
            <a:r>
              <a:rPr lang="en-US" altLang="ja-JP" sz="1050" dirty="0">
                <a:solidFill>
                  <a:srgbClr val="FF0000"/>
                </a:solidFill>
                <a:latin typeface="+mn-ea"/>
              </a:rPr>
              <a:t>075-341-9781</a:t>
            </a:r>
            <a:r>
              <a:rPr lang="ja-JP" altLang="en-US" sz="1050" dirty="0">
                <a:solidFill>
                  <a:srgbClr val="FF0000"/>
                </a:solidFill>
                <a:latin typeface="+mn-ea"/>
              </a:rPr>
              <a:t>　</a:t>
            </a:r>
            <a:r>
              <a:rPr lang="en-US" altLang="ja-JP" sz="1050" dirty="0">
                <a:solidFill>
                  <a:srgbClr val="FF0000"/>
                </a:solidFill>
                <a:latin typeface="+mn-ea"/>
              </a:rPr>
              <a:t>E-mail: bmpj@kyo.or.jp</a:t>
            </a:r>
          </a:p>
          <a:p>
            <a:pPr>
              <a:defRPr/>
            </a:pPr>
            <a:r>
              <a:rPr lang="ja-JP" altLang="en-US" sz="900" dirty="0">
                <a:solidFill>
                  <a:schemeClr val="tx1"/>
                </a:solidFill>
                <a:latin typeface="+mn-ea"/>
              </a:rPr>
              <a:t>＜主催＞東京商工会議所 ビジネス交流センター </a:t>
            </a:r>
            <a:r>
              <a:rPr lang="en-US" altLang="ja-JP" sz="900" dirty="0">
                <a:solidFill>
                  <a:schemeClr val="tx1"/>
                </a:solidFill>
                <a:latin typeface="+mn-ea"/>
              </a:rPr>
              <a:t>TEL</a:t>
            </a:r>
            <a:r>
              <a:rPr lang="ja-JP" altLang="en-US" sz="900" dirty="0">
                <a:solidFill>
                  <a:schemeClr val="tx1"/>
                </a:solidFill>
                <a:latin typeface="+mn-ea"/>
              </a:rPr>
              <a:t>：</a:t>
            </a:r>
            <a:r>
              <a:rPr lang="en-US" altLang="ja-JP" sz="900" dirty="0">
                <a:solidFill>
                  <a:schemeClr val="tx1"/>
                </a:solidFill>
                <a:latin typeface="+mn-ea"/>
              </a:rPr>
              <a:t>03-3283-7804</a:t>
            </a:r>
            <a:r>
              <a:rPr lang="ja-JP" altLang="en-US" sz="900" dirty="0">
                <a:solidFill>
                  <a:schemeClr val="tx1"/>
                </a:solidFill>
                <a:latin typeface="+mn-ea"/>
              </a:rPr>
              <a:t> </a:t>
            </a:r>
            <a:r>
              <a:rPr lang="en-US" altLang="ja-JP" sz="900" dirty="0">
                <a:solidFill>
                  <a:schemeClr val="tx1"/>
                </a:solidFill>
                <a:latin typeface="+mn-ea"/>
              </a:rPr>
              <a:t>E-mail: </a:t>
            </a:r>
            <a:r>
              <a:rPr lang="en-US" altLang="ja-JP" sz="900" dirty="0">
                <a:solidFill>
                  <a:schemeClr val="tx1"/>
                </a:solidFill>
                <a:latin typeface="+mn-ea"/>
                <a:hlinkClick r:id="rId2"/>
              </a:rPr>
              <a:t>bizkoryu@tokyo-cci.or.jp</a:t>
            </a:r>
            <a:endParaRPr lang="en-US" altLang="ja-JP" sz="900" dirty="0">
              <a:solidFill>
                <a:schemeClr val="tx1"/>
              </a:solidFill>
              <a:latin typeface="+mn-ea"/>
            </a:endParaRPr>
          </a:p>
        </p:txBody>
      </p:sp>
    </p:spTree>
    <p:extLst>
      <p:ext uri="{BB962C8B-B14F-4D97-AF65-F5344CB8AC3E}">
        <p14:creationId xmlns:p14="http://schemas.microsoft.com/office/powerpoint/2010/main" val="11282549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1799</TotalTime>
  <Words>847</Words>
  <Application>Microsoft Office PowerPoint</Application>
  <PresentationFormat>ユーザー設定</PresentationFormat>
  <Paragraphs>109</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2</vt:i4>
      </vt:variant>
    </vt:vector>
  </HeadingPairs>
  <TitlesOfParts>
    <vt:vector size="12" baseType="lpstr">
      <vt:lpstr>HGPｺﾞｼｯｸE</vt:lpstr>
      <vt:lpstr>HGｺﾞｼｯｸE</vt:lpstr>
      <vt:lpstr>Hiragino Sans</vt:lpstr>
      <vt:lpstr>メイリオ</vt:lpstr>
      <vt:lpstr>游ゴシック</vt:lpstr>
      <vt:lpstr>Arial</vt:lpstr>
      <vt:lpstr>Calibri</vt:lpstr>
      <vt:lpstr>Office テーマ</vt:lpstr>
      <vt:lpstr>デザインの設定</vt:lpstr>
      <vt:lpstr>1_デザインの設定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個別商談会</dc:title>
  <dc:creator>廣嶋 祐子</dc:creator>
  <cp:lastModifiedBy>七村 諒平</cp:lastModifiedBy>
  <cp:revision>332</cp:revision>
  <cp:lastPrinted>2023-07-24T03:53:34Z</cp:lastPrinted>
  <dcterms:created xsi:type="dcterms:W3CDTF">2019-10-15T07:51:00Z</dcterms:created>
  <dcterms:modified xsi:type="dcterms:W3CDTF">2024-01-19T05:31:24Z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y fmtid="{D5CDD505-2E9C-101B-9397-08002B2CF9AE}" pid="3" name="KSOProductBuildVer">
    <vt:lpwstr>1041-11.8.2.8500</vt:lpwstr>
  </property>
</Properties>
</file>