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6"/>
  </p:notesMasterIdLst>
  <p:sldIdLst>
    <p:sldId id="271" r:id="rId5"/>
    <p:sldId id="302" r:id="rId6"/>
    <p:sldId id="310" r:id="rId7"/>
    <p:sldId id="303" r:id="rId8"/>
    <p:sldId id="309" r:id="rId9"/>
    <p:sldId id="305" r:id="rId10"/>
    <p:sldId id="304" r:id="rId11"/>
    <p:sldId id="306" r:id="rId12"/>
    <p:sldId id="307" r:id="rId13"/>
    <p:sldId id="308" r:id="rId14"/>
    <p:sldId id="311" r:id="rId15"/>
  </p:sldIdLst>
  <p:sldSz cx="9906000" cy="6858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ta Sugahara (須賀原 将太)" initials="SS(将" lastIdx="0" clrIdx="0">
    <p:extLst>
      <p:ext uri="{19B8F6BF-5375-455C-9EA6-DF929625EA0E}">
        <p15:presenceInfo xmlns:p15="http://schemas.microsoft.com/office/powerpoint/2012/main" userId="S-1-5-21-13193587-1794592164-1404200075-59336" providerId="AD"/>
      </p:ext>
    </p:extLst>
  </p:cmAuthor>
  <p:cmAuthor id="2" name="東京都&#10;" initials="T" lastIdx="36" clrIdx="1">
    <p:extLst>
      <p:ext uri="{19B8F6BF-5375-455C-9EA6-DF929625EA0E}">
        <p15:presenceInfo xmlns:p15="http://schemas.microsoft.com/office/powerpoint/2012/main" userId="東京都&#10;" providerId="None"/>
      </p:ext>
    </p:extLst>
  </p:cmAuthor>
  <p:cmAuthor id="3" name="Takeshi Shigeoka /Bornrex" initials="T/" lastIdx="15" clrIdx="2">
    <p:extLst>
      <p:ext uri="{19B8F6BF-5375-455C-9EA6-DF929625EA0E}">
        <p15:presenceInfo xmlns:p15="http://schemas.microsoft.com/office/powerpoint/2012/main" userId="S::t.shigeoka@bornrex.com::88721606-3472-4e08-90d5-d3b8c49c5fde" providerId="AD"/>
      </p:ext>
    </p:extLst>
  </p:cmAuthor>
  <p:cmAuthor id="4" name="Takeshi Shigeoka /Bornrex" initials="TS/" lastIdx="3" clrIdx="3">
    <p:extLst>
      <p:ext uri="{19B8F6BF-5375-455C-9EA6-DF929625EA0E}">
        <p15:presenceInfo xmlns:p15="http://schemas.microsoft.com/office/powerpoint/2012/main" userId="88721606-3472-4e08-90d5-d3b8c49c5fde" providerId="Windows Live"/>
      </p:ext>
    </p:extLst>
  </p:cmAuthor>
  <p:cmAuthor id="5" name="東京都" initials="T" lastIdx="6" clrIdx="4">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660066"/>
    <a:srgbClr val="0000FF"/>
    <a:srgbClr val="FF99CC"/>
    <a:srgbClr val="FFFFEB"/>
    <a:srgbClr val="FFCCFF"/>
    <a:srgbClr val="FF66CC"/>
    <a:srgbClr val="FF66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2"/>
    <p:restoredTop sz="94674"/>
  </p:normalViewPr>
  <p:slideViewPr>
    <p:cSldViewPr snapToGrid="0">
      <p:cViewPr varScale="1">
        <p:scale>
          <a:sx n="61" d="100"/>
          <a:sy n="61" d="100"/>
        </p:scale>
        <p:origin x="3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3" y="0"/>
            <a:ext cx="2949788" cy="498693"/>
          </a:xfrm>
          <a:prstGeom prst="rect">
            <a:avLst/>
          </a:prstGeom>
        </p:spPr>
        <p:txBody>
          <a:bodyPr vert="horz" lIns="92205" tIns="46102" rIns="92205" bIns="46102"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55837" y="0"/>
            <a:ext cx="2949788" cy="498693"/>
          </a:xfrm>
          <a:prstGeom prst="rect">
            <a:avLst/>
          </a:prstGeom>
        </p:spPr>
        <p:txBody>
          <a:bodyPr vert="horz" lIns="92205" tIns="46102" rIns="92205" bIns="46102"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2022/12/15</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81075" y="1241425"/>
            <a:ext cx="4845050" cy="3354388"/>
          </a:xfrm>
          <a:prstGeom prst="rect">
            <a:avLst/>
          </a:prstGeom>
          <a:noFill/>
          <a:ln w="12700">
            <a:solidFill>
              <a:prstClr val="black"/>
            </a:solidFill>
          </a:ln>
        </p:spPr>
        <p:txBody>
          <a:bodyPr vert="horz" lIns="92205" tIns="46102" rIns="92205" bIns="46102"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80721" y="4783308"/>
            <a:ext cx="5445760" cy="3913614"/>
          </a:xfrm>
          <a:prstGeom prst="rect">
            <a:avLst/>
          </a:prstGeom>
        </p:spPr>
        <p:txBody>
          <a:bodyPr vert="horz" lIns="92205" tIns="46102" rIns="92205" bIns="4610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3" y="9440648"/>
            <a:ext cx="2949788" cy="498692"/>
          </a:xfrm>
          <a:prstGeom prst="rect">
            <a:avLst/>
          </a:prstGeom>
        </p:spPr>
        <p:txBody>
          <a:bodyPr vert="horz" lIns="92205" tIns="46102" rIns="92205" bIns="46102"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55837" y="9440648"/>
            <a:ext cx="2949788" cy="498692"/>
          </a:xfrm>
          <a:prstGeom prst="rect">
            <a:avLst/>
          </a:prstGeom>
        </p:spPr>
        <p:txBody>
          <a:bodyPr vert="horz" lIns="92205" tIns="46102" rIns="92205" bIns="46102"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2DEA8A-D2E2-4022-9266-A2CFDFBECDD0}" type="slidenum">
              <a:rPr kumimoji="1" lang="ja-JP" altLang="en-US" smtClean="0"/>
              <a:t>0</a:t>
            </a:fld>
            <a:endParaRPr kumimoji="1" lang="ja-JP" altLang="en-US"/>
          </a:p>
        </p:txBody>
      </p:sp>
    </p:spTree>
    <p:extLst>
      <p:ext uri="{BB962C8B-B14F-4D97-AF65-F5344CB8AC3E}">
        <p14:creationId xmlns:p14="http://schemas.microsoft.com/office/powerpoint/2010/main" val="174644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9</a:t>
            </a:fld>
            <a:endParaRPr lang="ja-JP" altLang="en-US"/>
          </a:p>
        </p:txBody>
      </p:sp>
    </p:spTree>
    <p:extLst>
      <p:ext uri="{BB962C8B-B14F-4D97-AF65-F5344CB8AC3E}">
        <p14:creationId xmlns:p14="http://schemas.microsoft.com/office/powerpoint/2010/main" val="2953922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10</a:t>
            </a:fld>
            <a:endParaRPr lang="ja-JP" altLang="en-US"/>
          </a:p>
        </p:txBody>
      </p:sp>
    </p:spTree>
    <p:extLst>
      <p:ext uri="{BB962C8B-B14F-4D97-AF65-F5344CB8AC3E}">
        <p14:creationId xmlns:p14="http://schemas.microsoft.com/office/powerpoint/2010/main" val="3895607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B5F0A70-AEB4-448F-AFDC-36B212FDD6D1}" type="datetime1">
              <a:rPr lang="ja-JP" altLang="en-US" smtClean="0"/>
              <a:t>2022/12/15</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02B6A8E3-4091-4F15-9DA3-1351022EF91B}" type="datetime1">
              <a:rPr lang="ja-JP" altLang="en-US" smtClean="0"/>
              <a:t>2022/12/15</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5B5EA128-3C72-4FF4-94E1-8383076A4B75}" type="datetime1">
              <a:rPr lang="ja-JP" altLang="en-US" smtClean="0"/>
              <a:t>2022/12/15</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9DA20615-E365-4BC5-B79D-5D148E221703}" type="datetime1">
              <a:rPr lang="ja-JP" altLang="en-US" smtClean="0"/>
              <a:t>2022/12/15</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8756D79-8DE5-4E96-A5D7-CE2C7D36D7F1}" type="datetime1">
              <a:rPr lang="ja-JP" altLang="en-US" smtClean="0"/>
              <a:t>2022/12/15</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F977D8D5-22D6-4255-8274-E8894616FC62}" type="datetime1">
              <a:rPr lang="ja-JP" altLang="en-US" smtClean="0"/>
              <a:t>2022/12/15</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DCAD3DCA-224B-4B53-B771-000716DFE36B}" type="datetime1">
              <a:rPr lang="ja-JP" altLang="en-US" smtClean="0"/>
              <a:t>2022/12/15</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88073DEA-8FD7-4EAE-B010-0804F961A95F}" type="datetime1">
              <a:rPr lang="ja-JP" altLang="en-US" smtClean="0"/>
              <a:t>2022/12/15</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C73CDE0E-A3B1-4E45-BF29-E70F6F0BA63D}" type="datetime1">
              <a:rPr lang="ja-JP" altLang="en-US" smtClean="0"/>
              <a:t>2022/12/15</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DCD491A5-2FFA-4E6D-808B-EE7539D22535}" type="datetime1">
              <a:rPr lang="ja-JP" altLang="en-US" smtClean="0"/>
              <a:t>2022/12/15</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0B1DCA43-C10B-4569-BB76-25B6F53D3C28}" type="datetime1">
              <a:rPr lang="ja-JP" altLang="en-US" smtClean="0"/>
              <a:t>2022/12/15</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r>
              <a:rPr lang="ja-JP" altLang="en-US"/>
              <a:t>京都商工会議所「京都・知恵アントレ大賞</a:t>
            </a:r>
            <a:r>
              <a:rPr lang="en-US" altLang="ja-JP"/>
              <a:t>2023</a:t>
            </a:r>
            <a:r>
              <a:rPr lang="ja-JP" altLang="en-US"/>
              <a:t>」申請書</a:t>
            </a:r>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8EF60526-708D-46AA-BC56-ACDB450E4D76}" type="datetime1">
              <a:rPr lang="ja-JP" altLang="en-US" smtClean="0"/>
              <a:t>2022/12/15</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r>
              <a:rPr lang="ja-JP" altLang="en-US"/>
              <a:t>京都商工会議所「京都・知恵アントレ大賞</a:t>
            </a:r>
            <a:r>
              <a:rPr lang="en-US" altLang="ja-JP"/>
              <a:t>2023</a:t>
            </a:r>
            <a:r>
              <a:rPr lang="ja-JP" altLang="en-US"/>
              <a:t>」申請書</a:t>
            </a:r>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a:extLst>
              <a:ext uri="{FF2B5EF4-FFF2-40B4-BE49-F238E27FC236}">
                <a16:creationId xmlns:a16="http://schemas.microsoft.com/office/drawing/2014/main" id="{CD692302-674D-4D74-82D0-4E43B8A34524}"/>
              </a:ext>
            </a:extLst>
          </p:cNvPr>
          <p:cNvSpPr/>
          <p:nvPr/>
        </p:nvSpPr>
        <p:spPr>
          <a:xfrm>
            <a:off x="1783074" y="492940"/>
            <a:ext cx="6339851" cy="1315745"/>
          </a:xfrm>
          <a:prstGeom prst="rect">
            <a:avLst/>
          </a:prstGeom>
        </p:spPr>
        <p:txBody>
          <a:bodyPr wrap="square">
            <a:spAutoFit/>
          </a:bodyPr>
          <a:lstStyle/>
          <a:p>
            <a:pPr algn="ctr"/>
            <a:endParaRPr lang="en-US" altLang="ja-JP" sz="1000" spc="-150" dirty="0"/>
          </a:p>
          <a:p>
            <a:pPr algn="ctr"/>
            <a:r>
              <a:rPr lang="ja-JP" altLang="en-US" sz="1200" b="1" spc="-150" dirty="0">
                <a:solidFill>
                  <a:schemeClr val="accent1">
                    <a:lumMod val="75000"/>
                  </a:schemeClr>
                </a:solidFill>
                <a:effectLst>
                  <a:outerShdw blurRad="38100" dist="38100" dir="2700000" algn="tl">
                    <a:srgbClr val="000000">
                      <a:alpha val="43137"/>
                    </a:srgbClr>
                  </a:outerShdw>
                </a:effectLst>
              </a:rPr>
              <a:t>京都・知恵アントレプレナー支援プログラム</a:t>
            </a:r>
            <a:r>
              <a:rPr lang="ja-JP" altLang="en-US" sz="1200" spc="-150" dirty="0">
                <a:solidFill>
                  <a:schemeClr val="accent1">
                    <a:lumMod val="75000"/>
                  </a:schemeClr>
                </a:solidFill>
                <a:effectLst>
                  <a:outerShdw blurRad="38100" dist="38100" dir="2700000" algn="tl">
                    <a:srgbClr val="000000">
                      <a:alpha val="43137"/>
                    </a:srgbClr>
                  </a:outerShdw>
                </a:effectLst>
              </a:rPr>
              <a:t>　</a:t>
            </a:r>
            <a:endParaRPr lang="en-US" altLang="ja-JP" sz="1200" spc="-150" dirty="0">
              <a:solidFill>
                <a:schemeClr val="accent1">
                  <a:lumMod val="75000"/>
                </a:schemeClr>
              </a:solidFill>
              <a:effectLst>
                <a:outerShdw blurRad="38100" dist="38100" dir="2700000" algn="tl">
                  <a:srgbClr val="000000">
                    <a:alpha val="43137"/>
                  </a:srgbClr>
                </a:outerShdw>
              </a:effectLst>
            </a:endParaRPr>
          </a:p>
          <a:p>
            <a:pPr algn="ctr"/>
            <a:r>
              <a:rPr lang="ja-JP" altLang="en-US" sz="1000" dirty="0"/>
              <a:t>　　</a:t>
            </a:r>
          </a:p>
          <a:p>
            <a:pPr algn="ctr"/>
            <a:r>
              <a:rPr lang="ja-JP" altLang="en-US" sz="900" dirty="0">
                <a:latin typeface="HGPｺﾞｼｯｸE" panose="020B0900000000000000" pitchFamily="50" charset="-128"/>
                <a:ea typeface="HGPｺﾞｼｯｸE" panose="020B0900000000000000" pitchFamily="50" charset="-128"/>
              </a:rPr>
              <a:t>　</a:t>
            </a:r>
            <a:r>
              <a:rPr lang="ja-JP" altLang="en-US" sz="1050" b="1" dirty="0">
                <a:solidFill>
                  <a:srgbClr val="FF0000"/>
                </a:solidFill>
                <a:latin typeface="HGPｺﾞｼｯｸE" panose="020B0900000000000000" pitchFamily="50" charset="-128"/>
                <a:ea typeface="HGPｺﾞｼｯｸE" panose="020B0900000000000000" pitchFamily="50" charset="-128"/>
              </a:rPr>
              <a:t>Ｋ</a:t>
            </a:r>
            <a:r>
              <a:rPr lang="ja-JP" altLang="en-US" sz="900" dirty="0"/>
              <a:t>ｙｏｔｏ　</a:t>
            </a:r>
            <a:r>
              <a:rPr lang="ja-JP" altLang="en-US" sz="1050" b="1" dirty="0">
                <a:solidFill>
                  <a:srgbClr val="FF0000"/>
                </a:solidFill>
                <a:latin typeface="HGPｺﾞｼｯｸE" panose="020B0900000000000000" pitchFamily="50" charset="-128"/>
                <a:ea typeface="HGPｺﾞｼｯｸE" panose="020B0900000000000000" pitchFamily="50" charset="-128"/>
              </a:rPr>
              <a:t>Ｃ</a:t>
            </a:r>
            <a:r>
              <a:rPr lang="ja-JP" altLang="en-US" sz="900" dirty="0"/>
              <a:t>ｈｉｅ</a:t>
            </a:r>
            <a:r>
              <a:rPr lang="en-US" altLang="ja-JP" sz="900" dirty="0"/>
              <a:t>-</a:t>
            </a:r>
            <a:r>
              <a:rPr lang="ja-JP" altLang="en-US" sz="900" dirty="0"/>
              <a:t>ｅｎｔｒｅｐｒｅｎｅｕｒ　</a:t>
            </a:r>
            <a:r>
              <a:rPr lang="ja-JP" altLang="en-US" sz="1050" b="1" dirty="0">
                <a:solidFill>
                  <a:srgbClr val="FF0000"/>
                </a:solidFill>
                <a:latin typeface="HGPｺﾞｼｯｸE" panose="020B0900000000000000" pitchFamily="50" charset="-128"/>
                <a:ea typeface="HGPｺﾞｼｯｸE" panose="020B0900000000000000" pitchFamily="50" charset="-128"/>
              </a:rPr>
              <a:t>Ａ</a:t>
            </a:r>
            <a:r>
              <a:rPr lang="ja-JP" altLang="en-US" sz="900" dirty="0"/>
              <a:t>ｓｓｉｓｔａｎｃｅ　</a:t>
            </a:r>
            <a:r>
              <a:rPr lang="ja-JP" altLang="en-US" sz="1050" b="1" dirty="0">
                <a:solidFill>
                  <a:srgbClr val="FF0000"/>
                </a:solidFill>
                <a:latin typeface="HGPｺﾞｼｯｸE" panose="020B0900000000000000" pitchFamily="50" charset="-128"/>
                <a:ea typeface="HGPｺﾞｼｯｸE" panose="020B0900000000000000" pitchFamily="50" charset="-128"/>
              </a:rPr>
              <a:t>Ｐ</a:t>
            </a:r>
            <a:r>
              <a:rPr lang="ja-JP" altLang="en-US" sz="900" dirty="0"/>
              <a:t>ｒｏｇｒａｍ</a:t>
            </a:r>
            <a:endParaRPr lang="en-US" altLang="ja-JP" sz="900" dirty="0"/>
          </a:p>
          <a:p>
            <a:pPr algn="ctr"/>
            <a:r>
              <a:rPr lang="ja-JP" altLang="en-US"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Ｋ</a:t>
            </a:r>
            <a:r>
              <a:rPr lang="en-US" altLang="ja-JP"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a:t>
            </a:r>
            <a:r>
              <a:rPr lang="ja-JP" altLang="en-US" sz="28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ＣＡＰ</a:t>
            </a:r>
            <a:r>
              <a:rPr lang="ja-JP" altLang="en-US" sz="28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　</a:t>
            </a:r>
            <a:endParaRPr lang="en-US" altLang="ja-JP" sz="28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a:p>
            <a:pPr algn="ctr"/>
            <a:endParaRPr lang="en-US" altLang="ja-JP" sz="900" dirty="0"/>
          </a:p>
        </p:txBody>
      </p:sp>
      <p:pic>
        <p:nvPicPr>
          <p:cNvPr id="5" name="図 4">
            <a:extLst>
              <a:ext uri="{FF2B5EF4-FFF2-40B4-BE49-F238E27FC236}">
                <a16:creationId xmlns:a16="http://schemas.microsoft.com/office/drawing/2014/main" id="{7DD83D5C-BD1B-48BD-83D8-C04AE0572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6901" y="5169725"/>
            <a:ext cx="3284877" cy="696792"/>
          </a:xfrm>
          <a:prstGeom prst="rect">
            <a:avLst/>
          </a:prstGeom>
        </p:spPr>
      </p:pic>
      <p:sp>
        <p:nvSpPr>
          <p:cNvPr id="6" name="正方形/長方形 5">
            <a:extLst>
              <a:ext uri="{FF2B5EF4-FFF2-40B4-BE49-F238E27FC236}">
                <a16:creationId xmlns:a16="http://schemas.microsoft.com/office/drawing/2014/main" id="{BE93CAFA-42E2-42F0-A059-C7A6E5568BDD}"/>
              </a:ext>
            </a:extLst>
          </p:cNvPr>
          <p:cNvSpPr/>
          <p:nvPr/>
        </p:nvSpPr>
        <p:spPr>
          <a:xfrm>
            <a:off x="0" y="1808685"/>
            <a:ext cx="9906000" cy="1885131"/>
          </a:xfrm>
          <a:prstGeom prst="rect">
            <a:avLst/>
          </a:prstGeom>
        </p:spPr>
        <p:txBody>
          <a:bodyPr wrap="square">
            <a:spAutoFit/>
          </a:bodyPr>
          <a:lstStyle/>
          <a:p>
            <a:pPr algn="ctr"/>
            <a:endParaRPr lang="en-US" altLang="ja-JP" sz="1050" spc="-150" dirty="0">
              <a:solidFill>
                <a:srgbClr val="660066"/>
              </a:solidFill>
              <a:latin typeface="ＭＳ ゴシック" panose="020B0609070205080204" pitchFamily="49" charset="-128"/>
              <a:ea typeface="ＭＳ ゴシック" panose="020B0609070205080204" pitchFamily="49" charset="-128"/>
            </a:endParaRPr>
          </a:p>
          <a:p>
            <a:pPr algn="ctr"/>
            <a:r>
              <a:rPr lang="ja-JP" altLang="en-US" sz="4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京都・知恵アントレ大賞</a:t>
            </a:r>
            <a:r>
              <a:rPr lang="en-US" altLang="ja-JP" sz="4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2023</a:t>
            </a:r>
          </a:p>
          <a:p>
            <a:pPr algn="ctr"/>
            <a:endParaRPr lang="en-US" altLang="ja-JP" b="1" spc="-150" dirty="0">
              <a:solidFill>
                <a:schemeClr val="accent1">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r>
              <a:rPr lang="ja-JP" altLang="en-US" sz="4400" b="1"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申請書</a:t>
            </a:r>
            <a:endParaRPr lang="en-US" altLang="ja-JP" sz="4400"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108DDE-6D09-4ADE-95DF-602F2FC6DAE0}"/>
              </a:ext>
            </a:extLst>
          </p:cNvPr>
          <p:cNvSpPr/>
          <p:nvPr/>
        </p:nvSpPr>
        <p:spPr>
          <a:xfrm>
            <a:off x="911468" y="4197289"/>
            <a:ext cx="8201465"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申請企業名：</a:t>
            </a:r>
          </a:p>
        </p:txBody>
      </p:sp>
      <p:sp>
        <p:nvSpPr>
          <p:cNvPr id="7" name="テキスト ボックス 6">
            <a:extLst>
              <a:ext uri="{FF2B5EF4-FFF2-40B4-BE49-F238E27FC236}">
                <a16:creationId xmlns:a16="http://schemas.microsoft.com/office/drawing/2014/main" id="{18B86AB9-6C37-4567-9DBE-919F536BF78D}"/>
              </a:ext>
            </a:extLst>
          </p:cNvPr>
          <p:cNvSpPr txBox="1"/>
          <p:nvPr/>
        </p:nvSpPr>
        <p:spPr>
          <a:xfrm>
            <a:off x="852267" y="5997941"/>
            <a:ext cx="8319868" cy="600164"/>
          </a:xfrm>
          <a:prstGeom prst="rect">
            <a:avLst/>
          </a:prstGeom>
          <a:noFill/>
        </p:spPr>
        <p:txBody>
          <a:bodyPr wrap="square">
            <a:spAutoFit/>
          </a:bodyPr>
          <a:lstStyle/>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※ご記入いただいた情報は、本賞の選考及び</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選考後の</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支援</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以外の</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目的には使用いたしません</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必要に応じて枠を広げたり、ページ数を増やしてご入力ください。</a:t>
            </a:r>
            <a:endParaRPr lang="en-US"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該当ページに既存の資料等を貼り付けて代替いただいてもかまいません。</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43530B56-8D1E-4C61-9B66-E1C2E885575A}"/>
              </a:ext>
            </a:extLst>
          </p:cNvPr>
          <p:cNvSpPr txBox="1"/>
          <p:nvPr/>
        </p:nvSpPr>
        <p:spPr>
          <a:xfrm>
            <a:off x="204567" y="259895"/>
            <a:ext cx="924146" cy="261610"/>
          </a:xfrm>
          <a:prstGeom prst="rect">
            <a:avLst/>
          </a:prstGeom>
          <a:noFill/>
        </p:spPr>
        <p:txBody>
          <a:bodyPr wrap="square">
            <a:spAutoFit/>
          </a:bodyPr>
          <a:lstStyle/>
          <a:p>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（様式２）</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3407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10">
            <a:extLst>
              <a:ext uri="{FF2B5EF4-FFF2-40B4-BE49-F238E27FC236}">
                <a16:creationId xmlns:a16="http://schemas.microsoft.com/office/drawing/2014/main" id="{F6B6421D-6900-421B-9804-85D36ADBF2DE}"/>
              </a:ext>
            </a:extLst>
          </p:cNvPr>
          <p:cNvGraphicFramePr>
            <a:graphicFrameLocks noGrp="1"/>
          </p:cNvGraphicFramePr>
          <p:nvPr>
            <p:ph idx="1"/>
            <p:extLst>
              <p:ext uri="{D42A27DB-BD31-4B8C-83A1-F6EECF244321}">
                <p14:modId xmlns:p14="http://schemas.microsoft.com/office/powerpoint/2010/main" val="885129963"/>
              </p:ext>
            </p:extLst>
          </p:nvPr>
        </p:nvGraphicFramePr>
        <p:xfrm>
          <a:off x="681038" y="3493114"/>
          <a:ext cx="8543924" cy="899361"/>
        </p:xfrm>
        <a:graphic>
          <a:graphicData uri="http://schemas.openxmlformats.org/drawingml/2006/table">
            <a:tbl>
              <a:tblPr firstRow="1" bandRow="1">
                <a:tableStyleId>{5C22544A-7EE6-4342-B048-85BDC9FD1C3A}</a:tableStyleId>
              </a:tblPr>
              <a:tblGrid>
                <a:gridCol w="1682334">
                  <a:extLst>
                    <a:ext uri="{9D8B030D-6E8A-4147-A177-3AD203B41FA5}">
                      <a16:colId xmlns:a16="http://schemas.microsoft.com/office/drawing/2014/main" val="2293984128"/>
                    </a:ext>
                  </a:extLst>
                </a:gridCol>
                <a:gridCol w="6861590">
                  <a:extLst>
                    <a:ext uri="{9D8B030D-6E8A-4147-A177-3AD203B41FA5}">
                      <a16:colId xmlns:a16="http://schemas.microsoft.com/office/drawing/2014/main" val="3952102559"/>
                    </a:ext>
                  </a:extLst>
                </a:gridCol>
              </a:tblGrid>
              <a:tr h="899361">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2268422737"/>
                  </a:ext>
                </a:extLst>
              </a:tr>
            </a:tbl>
          </a:graphicData>
        </a:graphic>
      </p:graphicFrame>
      <p:sp>
        <p:nvSpPr>
          <p:cNvPr id="5" name="スライド番号プレースホルダー 4">
            <a:extLst>
              <a:ext uri="{FF2B5EF4-FFF2-40B4-BE49-F238E27FC236}">
                <a16:creationId xmlns:a16="http://schemas.microsoft.com/office/drawing/2014/main" id="{FD7CE487-6A05-406A-B200-F8AD6EBDEE49}"/>
              </a:ext>
            </a:extLst>
          </p:cNvPr>
          <p:cNvSpPr>
            <a:spLocks noGrp="1"/>
          </p:cNvSpPr>
          <p:nvPr>
            <p:ph type="sldNum" sz="quarter" idx="12"/>
          </p:nvPr>
        </p:nvSpPr>
        <p:spPr>
          <a:xfrm>
            <a:off x="9664504" y="6492875"/>
            <a:ext cx="241495"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9</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C12B9DC-BE08-45B7-BE1C-269DE489CD5D}"/>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73AF7ACD-C3DC-4819-BA8D-237B1AE3D995}"/>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９</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協業や支援の希望</a:t>
            </a:r>
          </a:p>
        </p:txBody>
      </p:sp>
      <p:cxnSp>
        <p:nvCxnSpPr>
          <p:cNvPr id="11" name="直線コネクタ 10">
            <a:extLst>
              <a:ext uri="{FF2B5EF4-FFF2-40B4-BE49-F238E27FC236}">
                <a16:creationId xmlns:a16="http://schemas.microsoft.com/office/drawing/2014/main" id="{C63AF632-17A1-494A-8421-EE59DD9B0820}"/>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0DB25D7-7FB6-4ED9-A4DB-8F0D1EB8C305}"/>
              </a:ext>
            </a:extLst>
          </p:cNvPr>
          <p:cNvSpPr txBox="1">
            <a:spLocks/>
          </p:cNvSpPr>
          <p:nvPr/>
        </p:nvSpPr>
        <p:spPr bwMode="auto">
          <a:xfrm>
            <a:off x="329161" y="926264"/>
            <a:ext cx="8895801"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サポーターや京商、連携支援機関等への要望があれば記載して</a:t>
            </a:r>
            <a:r>
              <a:rPr lang="ja-JP" altLang="en-US" sz="1200">
                <a:solidFill>
                  <a:schemeClr val="tx1">
                    <a:lumMod val="50000"/>
                    <a:lumOff val="50000"/>
                  </a:schemeClr>
                </a:solidFill>
                <a:latin typeface="ＭＳ ゴシック" panose="020B0609070205080204" pitchFamily="49" charset="-128"/>
                <a:ea typeface="ＭＳ ゴシック" panose="020B0609070205080204" pitchFamily="49" charset="-128"/>
              </a:rPr>
              <a:t>ください。 </a:t>
            </a:r>
            <a:r>
              <a:rPr lang="en-US" altLang="ja-JP" sz="120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ご要望にお応えできない場合もあります</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860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FD7CE487-6A05-406A-B200-F8AD6EBDEE49}"/>
              </a:ext>
            </a:extLst>
          </p:cNvPr>
          <p:cNvSpPr>
            <a:spLocks noGrp="1"/>
          </p:cNvSpPr>
          <p:nvPr>
            <p:ph type="sldNum" sz="quarter" idx="12"/>
          </p:nvPr>
        </p:nvSpPr>
        <p:spPr>
          <a:xfrm>
            <a:off x="9490842" y="6492875"/>
            <a:ext cx="415158"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10</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C12B9DC-BE08-45B7-BE1C-269DE489CD5D}"/>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73AF7ACD-C3DC-4819-BA8D-237B1AE3D995}"/>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2400" dirty="0">
                <a:latin typeface="ＭＳ ゴシック" panose="020B0609070205080204" pitchFamily="49" charset="-128"/>
                <a:ea typeface="ＭＳ ゴシック" panose="020B0609070205080204" pitchFamily="49" charset="-128"/>
              </a:rPr>
              <a:t>10.</a:t>
            </a:r>
            <a:r>
              <a:rPr lang="ja-JP" altLang="en-US" sz="2400" dirty="0">
                <a:latin typeface="ＭＳ ゴシック" panose="020B0609070205080204" pitchFamily="49" charset="-128"/>
                <a:ea typeface="ＭＳ ゴシック" panose="020B0609070205080204" pitchFamily="49" charset="-128"/>
              </a:rPr>
              <a:t> 補足事項 </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任意</a:t>
            </a:r>
            <a:r>
              <a:rPr lang="en-US" altLang="ja-JP" sz="2400" dirty="0">
                <a:latin typeface="ＭＳ ゴシック" panose="020B0609070205080204" pitchFamily="49" charset="-128"/>
                <a:ea typeface="ＭＳ ゴシック" panose="020B0609070205080204" pitchFamily="49" charset="-128"/>
              </a:rPr>
              <a:t>)</a:t>
            </a:r>
            <a:endParaRPr lang="ja-JP" altLang="en-US" sz="2400" dirty="0">
              <a:latin typeface="ＭＳ ゴシック" panose="020B0609070205080204" pitchFamily="49" charset="-128"/>
              <a:ea typeface="ＭＳ ゴシック" panose="020B0609070205080204" pitchFamily="49" charset="-128"/>
            </a:endParaRPr>
          </a:p>
        </p:txBody>
      </p:sp>
      <p:cxnSp>
        <p:nvCxnSpPr>
          <p:cNvPr id="11" name="直線コネクタ 10">
            <a:extLst>
              <a:ext uri="{FF2B5EF4-FFF2-40B4-BE49-F238E27FC236}">
                <a16:creationId xmlns:a16="http://schemas.microsoft.com/office/drawing/2014/main" id="{C63AF632-17A1-494A-8421-EE59DD9B0820}"/>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0DB25D7-7FB6-4ED9-A4DB-8F0D1EB8C305}"/>
              </a:ext>
            </a:extLst>
          </p:cNvPr>
          <p:cNvSpPr txBox="1">
            <a:spLocks/>
          </p:cNvSpPr>
          <p:nvPr/>
        </p:nvSpPr>
        <p:spPr bwMode="auto">
          <a:xfrm>
            <a:off x="329161" y="926264"/>
            <a:ext cx="8895801"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補足情報等あれば自由に記載してください</a:t>
            </a:r>
          </a:p>
        </p:txBody>
      </p:sp>
    </p:spTree>
    <p:extLst>
      <p:ext uri="{BB962C8B-B14F-4D97-AF65-F5344CB8AC3E}">
        <p14:creationId xmlns:p14="http://schemas.microsoft.com/office/powerpoint/2010/main" val="145418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１</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事業概要</a:t>
            </a:r>
          </a:p>
        </p:txBody>
      </p:sp>
      <p:sp>
        <p:nvSpPr>
          <p:cNvPr id="11" name="正方形/長方形 10">
            <a:extLst>
              <a:ext uri="{FF2B5EF4-FFF2-40B4-BE49-F238E27FC236}">
                <a16:creationId xmlns:a16="http://schemas.microsoft.com/office/drawing/2014/main" id="{E1B136E2-2B22-4471-A937-87B9A9652849}"/>
              </a:ext>
            </a:extLst>
          </p:cNvPr>
          <p:cNvSpPr/>
          <p:nvPr/>
        </p:nvSpPr>
        <p:spPr>
          <a:xfrm>
            <a:off x="681039" y="1096645"/>
            <a:ext cx="8543923" cy="10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事業名</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概ね</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字以内</a:t>
            </a:r>
            <a:endPar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a:p>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2" name="正方形/長方形 11">
            <a:extLst>
              <a:ext uri="{FF2B5EF4-FFF2-40B4-BE49-F238E27FC236}">
                <a16:creationId xmlns:a16="http://schemas.microsoft.com/office/drawing/2014/main" id="{1041BC3D-C710-4419-B844-C090092CFDC6}"/>
              </a:ext>
            </a:extLst>
          </p:cNvPr>
          <p:cNvSpPr/>
          <p:nvPr/>
        </p:nvSpPr>
        <p:spPr>
          <a:xfrm>
            <a:off x="681039" y="2400301"/>
            <a:ext cx="8543923" cy="3733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事業概要　</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概ね</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200</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字以内</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2023</a:t>
            </a:r>
            <a:r>
              <a:rPr lang="ja-JP" altLang="en-US" dirty="0">
                <a:latin typeface="ＭＳ ゴシック" panose="020B0609070205080204" pitchFamily="49" charset="-128"/>
                <a:ea typeface="ＭＳ ゴシック" panose="020B0609070205080204" pitchFamily="49" charset="-128"/>
              </a:rPr>
              <a:t>」申請書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1</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47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２</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 製品・サービス概要</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京都商工会議所「京都・知恵アントレ大賞</a:t>
            </a:r>
            <a:r>
              <a:rPr lang="en-US" altLang="ja-JP" dirty="0">
                <a:latin typeface="ＭＳ ゴシック" panose="020B0609070205080204" pitchFamily="49" charset="-128"/>
                <a:ea typeface="ＭＳ ゴシック" panose="020B0609070205080204" pitchFamily="49" charset="-128"/>
              </a:rPr>
              <a:t>2023</a:t>
            </a:r>
            <a:r>
              <a:rPr lang="ja-JP" altLang="en-US" dirty="0">
                <a:latin typeface="ＭＳ ゴシック" panose="020B0609070205080204" pitchFamily="49" charset="-128"/>
                <a:ea typeface="ＭＳ ゴシック" panose="020B0609070205080204" pitchFamily="49" charset="-128"/>
              </a:rPr>
              <a:t>」申請書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2</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タイトル 1">
            <a:extLst>
              <a:ext uri="{FF2B5EF4-FFF2-40B4-BE49-F238E27FC236}">
                <a16:creationId xmlns:a16="http://schemas.microsoft.com/office/drawing/2014/main" id="{93CB7EB4-5B87-C7F3-B908-20BC20E72C06}"/>
              </a:ext>
            </a:extLst>
          </p:cNvPr>
          <p:cNvSpPr txBox="1">
            <a:spLocks/>
          </p:cNvSpPr>
          <p:nvPr/>
        </p:nvSpPr>
        <p:spPr bwMode="auto">
          <a:xfrm>
            <a:off x="329161" y="926264"/>
            <a:ext cx="8966138"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提供する製品・サービス・ソリューションと、その価値（</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before</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after</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）について説明してください。</a:t>
            </a:r>
          </a:p>
        </p:txBody>
      </p:sp>
    </p:spTree>
    <p:extLst>
      <p:ext uri="{BB962C8B-B14F-4D97-AF65-F5344CB8AC3E}">
        <p14:creationId xmlns:p14="http://schemas.microsoft.com/office/powerpoint/2010/main" val="965932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CD302C5-D105-4427-80CA-F90C9D210E52}"/>
              </a:ext>
            </a:extLst>
          </p:cNvPr>
          <p:cNvSpPr>
            <a:spLocks noGrp="1"/>
          </p:cNvSpPr>
          <p:nvPr>
            <p:ph type="sldNum" sz="quarter" idx="12"/>
          </p:nvPr>
        </p:nvSpPr>
        <p:spPr>
          <a:xfrm>
            <a:off x="9486900" y="6492875"/>
            <a:ext cx="41910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3</a:t>
            </a:fld>
            <a:endParaRPr lang="ja-JP" altLang="en-US"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1A251E97-E7B7-486E-AFDE-306EB516ECED}"/>
              </a:ext>
            </a:extLst>
          </p:cNvPr>
          <p:cNvSpPr txBox="1">
            <a:spLocks/>
          </p:cNvSpPr>
          <p:nvPr/>
        </p:nvSpPr>
        <p:spPr bwMode="auto">
          <a:xfrm>
            <a:off x="329161" y="926264"/>
            <a:ext cx="8966138"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社会の現状や課題、起業の原体験やきっかけ、起業家の世界観（どのような社会にしたいか）などについて記載してください。</a:t>
            </a:r>
          </a:p>
        </p:txBody>
      </p:sp>
      <p:sp>
        <p:nvSpPr>
          <p:cNvPr id="8" name="フッター プレースホルダー 2">
            <a:extLst>
              <a:ext uri="{FF2B5EF4-FFF2-40B4-BE49-F238E27FC236}">
                <a16:creationId xmlns:a16="http://schemas.microsoft.com/office/drawing/2014/main" id="{619DF8CB-FF01-44EE-AFC2-EBB64FC3F916}"/>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ED24D0FE-90E3-4A7D-B815-B5CF9FB6A263}"/>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３</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事業背景／原体験／世界観</a:t>
            </a:r>
          </a:p>
        </p:txBody>
      </p:sp>
      <p:cxnSp>
        <p:nvCxnSpPr>
          <p:cNvPr id="11" name="直線コネクタ 10">
            <a:extLst>
              <a:ext uri="{FF2B5EF4-FFF2-40B4-BE49-F238E27FC236}">
                <a16:creationId xmlns:a16="http://schemas.microsoft.com/office/drawing/2014/main" id="{CB2C3D08-58A6-4AE9-AEBB-5F512CBD5EDC}"/>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007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４</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ビジネスモデル</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4</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403DB42F-FDC0-48FA-9829-CEFD4BA2C4D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誰に、どのように提供し、どのように収益を得る（マネタイズ）について記載してくさい。</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463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DE1EB05-CFC4-49FB-A4E2-8F16FA73B188}"/>
              </a:ext>
            </a:extLst>
          </p:cNvPr>
          <p:cNvSpPr>
            <a:spLocks noGrp="1"/>
          </p:cNvSpPr>
          <p:nvPr>
            <p:ph type="sldNum" sz="quarter" idx="12"/>
          </p:nvPr>
        </p:nvSpPr>
        <p:spPr>
          <a:xfrm>
            <a:off x="9501188" y="6492875"/>
            <a:ext cx="404812"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5</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CD4D1EA7-AE6E-4034-80AB-7EF7A2A8E983}"/>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573DD400-A113-4BB2-AFC9-3ABE456508F6}"/>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５</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強みと競合分析</a:t>
            </a:r>
          </a:p>
        </p:txBody>
      </p:sp>
      <p:cxnSp>
        <p:nvCxnSpPr>
          <p:cNvPr id="11" name="直線コネクタ 10">
            <a:extLst>
              <a:ext uri="{FF2B5EF4-FFF2-40B4-BE49-F238E27FC236}">
                <a16:creationId xmlns:a16="http://schemas.microsoft.com/office/drawing/2014/main" id="{BC2CB85A-E1FD-46AC-9C7A-9E9E3BD65DCF}"/>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C1380834-40C2-4C0D-959A-5FDA8F5BBA2D}"/>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競合製品の有無や優位性や、新規性・独自性（知財等含む）などについて記載してください。</a:t>
            </a:r>
          </a:p>
        </p:txBody>
      </p:sp>
    </p:spTree>
    <p:extLst>
      <p:ext uri="{BB962C8B-B14F-4D97-AF65-F5344CB8AC3E}">
        <p14:creationId xmlns:p14="http://schemas.microsoft.com/office/powerpoint/2010/main" val="2503619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7B58904-54BC-426B-B635-E6A65AA6FB75}"/>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6</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65CBB71C-D026-426D-85E7-7F873B62C1CF}"/>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A95BE812-12E1-4783-9C7F-64E65EDC889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６</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顧客ニーズとターゲット市場</a:t>
            </a:r>
          </a:p>
        </p:txBody>
      </p:sp>
      <p:cxnSp>
        <p:nvCxnSpPr>
          <p:cNvPr id="10" name="直線コネクタ 9">
            <a:extLst>
              <a:ext uri="{FF2B5EF4-FFF2-40B4-BE49-F238E27FC236}">
                <a16:creationId xmlns:a16="http://schemas.microsoft.com/office/drawing/2014/main" id="{DFC6EBF5-C137-4ACD-8BD1-BF2743741233}"/>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AE5E028D-04B2-4439-89A4-E2127ED1651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顧客ニーズ</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ペルソナ等</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や、ターゲット市場・規模等について、具体的に記載してください。</a:t>
            </a:r>
          </a:p>
        </p:txBody>
      </p:sp>
    </p:spTree>
    <p:extLst>
      <p:ext uri="{BB962C8B-B14F-4D97-AF65-F5344CB8AC3E}">
        <p14:creationId xmlns:p14="http://schemas.microsoft.com/office/powerpoint/2010/main" val="84278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622F2650-029A-48D5-A8E4-8DF1756A42A8}"/>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7</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EBBF621-5FCB-44B4-83D2-A68FB9D81388}"/>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1C46EA85-A4C7-41E4-ABBD-5C0B6F00B91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７</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社会的インパクト</a:t>
            </a:r>
          </a:p>
        </p:txBody>
      </p:sp>
      <p:cxnSp>
        <p:nvCxnSpPr>
          <p:cNvPr id="11" name="直線コネクタ 10">
            <a:extLst>
              <a:ext uri="{FF2B5EF4-FFF2-40B4-BE49-F238E27FC236}">
                <a16:creationId xmlns:a16="http://schemas.microsoft.com/office/drawing/2014/main" id="{313D811B-82F9-41F9-9FE5-17CB55C48C2D}"/>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A742438-2F25-4A0E-B017-F493E8BB1154}"/>
              </a:ext>
            </a:extLst>
          </p:cNvPr>
          <p:cNvSpPr txBox="1">
            <a:spLocks/>
          </p:cNvSpPr>
          <p:nvPr/>
        </p:nvSpPr>
        <p:spPr bwMode="auto">
          <a:xfrm>
            <a:off x="329161" y="926264"/>
            <a:ext cx="9023836"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京都・世界における社会課題解決への貢献や産業・経済面での波及効果等について記載してください。</a:t>
            </a:r>
          </a:p>
        </p:txBody>
      </p:sp>
    </p:spTree>
    <p:extLst>
      <p:ext uri="{BB962C8B-B14F-4D97-AF65-F5344CB8AC3E}">
        <p14:creationId xmlns:p14="http://schemas.microsoft.com/office/powerpoint/2010/main" val="427223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3040DA9-5EE0-4A12-8792-6930424D289C}"/>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8</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981CE676-41FD-40CD-8979-86F2B570422C}"/>
              </a:ext>
            </a:extLst>
          </p:cNvPr>
          <p:cNvSpPr>
            <a:spLocks noGrp="1"/>
          </p:cNvSpPr>
          <p:nvPr>
            <p:ph type="ftr" sz="quarter" idx="11"/>
          </p:nvPr>
        </p:nvSpPr>
        <p:spPr>
          <a:xfrm>
            <a:off x="4486274" y="6310312"/>
            <a:ext cx="4809025" cy="365125"/>
          </a:xfrm>
        </p:spPr>
        <p:txBody>
          <a:bodyPr/>
          <a:lstStyle/>
          <a:p>
            <a:pPr algn="r">
              <a:defRPr/>
            </a:pPr>
            <a:r>
              <a:rPr lang="ja-JP" altLang="en-US">
                <a:latin typeface="ＭＳ ゴシック" panose="020B0609070205080204" pitchFamily="49" charset="-128"/>
                <a:ea typeface="ＭＳ ゴシック" panose="020B0609070205080204" pitchFamily="49" charset="-128"/>
              </a:rPr>
              <a:t>京都商工会議所「京都・知恵アントレ大賞</a:t>
            </a:r>
            <a:r>
              <a:rPr lang="en-US" altLang="ja-JP">
                <a:latin typeface="ＭＳ ゴシック" panose="020B0609070205080204" pitchFamily="49" charset="-128"/>
                <a:ea typeface="ＭＳ ゴシック" panose="020B0609070205080204" pitchFamily="49" charset="-128"/>
              </a:rPr>
              <a:t>2023</a:t>
            </a:r>
            <a:r>
              <a:rPr lang="ja-JP" altLang="en-US">
                <a:latin typeface="ＭＳ ゴシック" panose="020B0609070205080204" pitchFamily="49" charset="-128"/>
                <a:ea typeface="ＭＳ ゴシック" panose="020B0609070205080204" pitchFamily="49" charset="-128"/>
              </a:rPr>
              <a:t>」申請書</a:t>
            </a:r>
            <a:endParaRPr lang="ja-JP" altLang="en-US" dirty="0">
              <a:latin typeface="ＭＳ ゴシック" panose="020B0609070205080204" pitchFamily="49" charset="-128"/>
              <a:ea typeface="ＭＳ ゴシック" panose="020B0609070205080204" pitchFamily="49" charset="-128"/>
            </a:endParaRPr>
          </a:p>
        </p:txBody>
      </p:sp>
      <p:sp>
        <p:nvSpPr>
          <p:cNvPr id="9" name="タイトル 1">
            <a:extLst>
              <a:ext uri="{FF2B5EF4-FFF2-40B4-BE49-F238E27FC236}">
                <a16:creationId xmlns:a16="http://schemas.microsoft.com/office/drawing/2014/main" id="{AAACA4D9-21BE-42FC-88AA-9628E438BDA1}"/>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８</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今後の展開</a:t>
            </a:r>
          </a:p>
        </p:txBody>
      </p:sp>
      <p:cxnSp>
        <p:nvCxnSpPr>
          <p:cNvPr id="11" name="直線コネクタ 10">
            <a:extLst>
              <a:ext uri="{FF2B5EF4-FFF2-40B4-BE49-F238E27FC236}">
                <a16:creationId xmlns:a16="http://schemas.microsoft.com/office/drawing/2014/main" id="{BF1AC76E-9144-4A91-8EE0-759474D0FCB5}"/>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F7D24770-53D3-44F7-AAAB-58F5C0A233D1}"/>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売上・収支計画や資金調達計画等を含む成長戦略について具体的に記載してください。</a:t>
            </a:r>
          </a:p>
        </p:txBody>
      </p:sp>
    </p:spTree>
    <p:extLst>
      <p:ext uri="{BB962C8B-B14F-4D97-AF65-F5344CB8AC3E}">
        <p14:creationId xmlns:p14="http://schemas.microsoft.com/office/powerpoint/2010/main" val="17027249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333A2DC6738F3478C12E71EF3D4B7A8" ma:contentTypeVersion="13" ma:contentTypeDescription="新しいドキュメントを作成します。" ma:contentTypeScope="" ma:versionID="50f92579a8a175cf1d2ad1160f197060">
  <xsd:schema xmlns:xsd="http://www.w3.org/2001/XMLSchema" xmlns:xs="http://www.w3.org/2001/XMLSchema" xmlns:p="http://schemas.microsoft.com/office/2006/metadata/properties" xmlns:ns2="c76a0612-9e65-4249-9b95-9fccf9f734b3" xmlns:ns3="d747445f-0d4b-4743-a726-4b63a549d58a" targetNamespace="http://schemas.microsoft.com/office/2006/metadata/properties" ma:root="true" ma:fieldsID="4a422f7c2f531a1b5ffea7621d18aa63" ns2:_="" ns3:_="">
    <xsd:import namespace="c76a0612-9e65-4249-9b95-9fccf9f734b3"/>
    <xsd:import namespace="d747445f-0d4b-4743-a726-4b63a549d58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a0612-9e65-4249-9b95-9fccf9f734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47445f-0d4b-4743-a726-4b63a549d58a"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A7C107-E30F-4B4E-B503-D3371A7183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6a0612-9e65-4249-9b95-9fccf9f734b3"/>
    <ds:schemaRef ds:uri="d747445f-0d4b-4743-a726-4b63a549d5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5578D7-A8BF-4B15-ABE7-C6438858C7A4}">
  <ds:schemaRefs>
    <ds:schemaRef ds:uri="http://purl.org/dc/dcmitype/"/>
    <ds:schemaRef ds:uri="c76a0612-9e65-4249-9b95-9fccf9f734b3"/>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d747445f-0d4b-4743-a726-4b63a549d58a"/>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D2260B1-FD00-462A-AD33-92C19B4766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10537</TotalTime>
  <Words>503</Words>
  <Application>Microsoft Office PowerPoint</Application>
  <PresentationFormat>A4 210 x 297 mm</PresentationFormat>
  <Paragraphs>58</Paragraphs>
  <Slides>11</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HGPｺﾞｼｯｸE</vt:lpstr>
      <vt:lpstr>HGP創英角ｺﾞｼｯｸUB</vt:lpstr>
      <vt:lpstr>HGS創英角ｺﾞｼｯｸUB</vt:lpstr>
      <vt:lpstr>ＭＳ ゴシック</vt:lpstr>
      <vt:lpstr>游ゴシック</vt:lpstr>
      <vt:lpstr>Arial</vt:lpstr>
      <vt:lpstr>Calibri</vt:lpstr>
      <vt:lpstr>Calibri Light</vt:lpstr>
      <vt:lpstr>Century</vt:lpstr>
      <vt:lpstr>Office テーマ</vt:lpstr>
      <vt:lpstr>PowerPoint プレゼンテーション</vt:lpstr>
      <vt:lpstr>１.事業概要</vt:lpstr>
      <vt:lpstr>２. 製品・サービス概要</vt:lpstr>
      <vt:lpstr>PowerPoint プレゼンテーション</vt:lpstr>
      <vt:lpstr>４.ビジネスモデル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京都商工会議所</dc:creator>
  <cp:lastModifiedBy>佐々木 暁一</cp:lastModifiedBy>
  <cp:revision>132</cp:revision>
  <cp:lastPrinted>2022-12-15T01:33:47Z</cp:lastPrinted>
  <dcterms:created xsi:type="dcterms:W3CDTF">2018-09-11T09:46:44Z</dcterms:created>
  <dcterms:modified xsi:type="dcterms:W3CDTF">2022-12-15T01:35:26Z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0x0101000333A2DC6738F3478C12E71EF3D4B7A8</vt:lpwstr>
  </property>
</Properties>
</file>